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9144000"/>
  <p:notesSz cx="6858000" cy="9144000"/>
  <p:embeddedFontLst>
    <p:embeddedFont>
      <p:font typeface="Roboto Thin"/>
      <p:regular r:id="rId30"/>
      <p:bold r:id="rId31"/>
      <p:italic r:id="rId32"/>
      <p:boldItalic r:id="rId33"/>
    </p:embeddedFont>
    <p:embeddedFont>
      <p:font typeface="Roboto"/>
      <p:regular r:id="rId34"/>
      <p:bold r:id="rId35"/>
      <p:italic r:id="rId36"/>
      <p:boldItalic r:id="rId37"/>
    </p:embeddedFont>
    <p:embeddedFont>
      <p:font typeface="Roboto Medium"/>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2" roundtripDataSignature="AMtx7mjCtKHellquW0YAY0fDa4cXqeNe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C06E89-2B6B-413D-AFBC-F80ABCFDFBF8}">
  <a:tblStyle styleId="{14C06E89-2B6B-413D-AFBC-F80ABCFDFBF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RobotoMedium-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11" Type="http://schemas.openxmlformats.org/officeDocument/2006/relationships/slide" Target="slides/slide5.xml"/><Relationship Id="rId33" Type="http://schemas.openxmlformats.org/officeDocument/2006/relationships/font" Target="fonts/RobotoThin-boldItalic.fntdata"/><Relationship Id="rId10" Type="http://schemas.openxmlformats.org/officeDocument/2006/relationships/slide" Target="slides/slide4.xml"/><Relationship Id="rId32" Type="http://schemas.openxmlformats.org/officeDocument/2006/relationships/font" Target="fonts/RobotoThin-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RobotoMedium-bold.fntdata"/><Relationship Id="rId16" Type="http://schemas.openxmlformats.org/officeDocument/2006/relationships/slide" Target="slides/slide10.xml"/><Relationship Id="rId38" Type="http://schemas.openxmlformats.org/officeDocument/2006/relationships/font" Target="fonts/Roboto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001b48d32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001b48d32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001b48d32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001b48d32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896edca29b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896edca29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2888041cf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2888041c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6c9e8675b4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6c9e8675b4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6c73dd548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6c73dd548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187b59322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1f187b59322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06fe92cade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06fe92cade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0c7b1b134b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0c7b1b134b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43882c6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43882c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12888041cf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12888041c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4811f8b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4811f8b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0dbbc07fd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10dbbc07f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58cbf748ff_3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58cbf748ff_3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The goal of this research project is to help develop a heliostat for a small-scale solar thermal system consisting of a heliostat to Fresnel lens to target optical path.  Currently, heliostat manufacturers design their products for very large CSP systems (concentrating solar power, i.e. power towers) that are not suitable for this R&amp;D project as it would be too cumbersome, costly, possible proprietary issues, and the timeline would be unpredictable.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US"/>
              <a:t>Problem statement: To demonstrate basic system performance in a timely manner, we will assemble a heliostat and demonstrate solar tracking, through a lens, to a focused target spot with motor control for two axis positioning of the heliostat into a fixed lens/target fixture and incorporate position feedback for closed loop operation.  Having a stand-alone heliostat unit that can be easily setup, measured under sun, and returned to the lab for storage is desired.  A small battery and possibly a PV panel and controller should be integrated onto the heliostat unit.  Wireless control, sensor feedback, possibly a camera on the target area, data acquisition and data logging are desirable using a laptop (MS Windows) and Matlab. The solar input should be measured and an estimate of the solar energy delivered to the target area made (more on this later, we have to measure the direct normal irradiance - ie. DNI - separate from the global horizontal irradiance using a homemade rotating shadowband on an Apogee pyranometer).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Safety is paramount, so starting with a small reflecting area and small lens (eg. around 1 square foot each) will limit the  focused beam intensity for initial experiments and aid in the development of safety procedures, control, and hardware to be implemented before focusing larger areas.  For larger areas, the focused beam can burn through a metal plate so care must be taken during alignment and tracking as well as the beam "off" process.</a:t>
            </a:r>
            <a:endParaRPr/>
          </a:p>
          <a:p>
            <a:pPr indent="0" lvl="0" marL="0" rtl="0" algn="l">
              <a:lnSpc>
                <a:spcPct val="100000"/>
              </a:lnSpc>
              <a:spcBef>
                <a:spcPts val="0"/>
              </a:spcBef>
              <a:spcAft>
                <a:spcPts val="0"/>
              </a:spcAft>
              <a:buClr>
                <a:schemeClr val="dk1"/>
              </a:buClr>
              <a:buSzPts val="1100"/>
              <a:buFont typeface="Arial"/>
              <a:buNone/>
            </a:pPr>
            <a:r>
              <a:rPr lang="en-US"/>
              <a:t> </a:t>
            </a:r>
            <a:endParaRPr/>
          </a:p>
          <a:p>
            <a:pPr indent="0" lvl="0" marL="0" rtl="0" algn="l">
              <a:lnSpc>
                <a:spcPct val="100000"/>
              </a:lnSpc>
              <a:spcBef>
                <a:spcPts val="0"/>
              </a:spcBef>
              <a:spcAft>
                <a:spcPts val="0"/>
              </a:spcAft>
              <a:buClr>
                <a:schemeClr val="dk1"/>
              </a:buClr>
              <a:buSzPts val="1100"/>
              <a:buFont typeface="Arial"/>
              <a:buNone/>
            </a:pPr>
            <a:r>
              <a:rPr lang="en-US"/>
              <a:t>Many factors will influence the alignment of the optical path. Alignment errors include misalignments (heliostat and lens/target on separate mounts), motor backlash and motor-induced vibration, and wind.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In the future, we can consider tilting mirrors in the heliostat array for some additional concentration; however, we should start with a planar surface to understand the basic tracking and alignment challenges.  Then, we can model the tilt behavior before committing to a more complex hardware implementation.</a:t>
            </a:r>
            <a:endParaRPr/>
          </a:p>
          <a:p>
            <a:pPr indent="0" lvl="0" marL="0" rtl="0" algn="l">
              <a:lnSpc>
                <a:spcPct val="100000"/>
              </a:lnSpc>
              <a:spcBef>
                <a:spcPts val="0"/>
              </a:spcBef>
              <a:spcAft>
                <a:spcPts val="0"/>
              </a:spcAft>
              <a:buSzPts val="1100"/>
              <a:buNone/>
            </a:pPr>
            <a:r>
              <a:t/>
            </a:r>
            <a:endParaRPr/>
          </a:p>
        </p:txBody>
      </p:sp>
      <p:sp>
        <p:nvSpPr>
          <p:cNvPr id="67" name="Google Shape;6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5790dcdbf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15790dcdb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f187b59322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1f187b5932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fed41b806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1fed41b806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7671cbad1d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17671cbad1d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9cf0bda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1e9cf0bdad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7671cbad1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7671cbad1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7"/>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7"/>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8"/>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8"/>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8"/>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10"/>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9" name="Shape 29"/>
        <p:cNvGrpSpPr/>
        <p:nvPr/>
      </p:nvGrpSpPr>
      <p:grpSpPr>
        <a:xfrm>
          <a:off x="0" y="0"/>
          <a:ext cx="0" cy="0"/>
          <a:chOff x="0" y="0"/>
          <a:chExt cx="0" cy="0"/>
        </a:xfrm>
      </p:grpSpPr>
      <p:sp>
        <p:nvSpPr>
          <p:cNvPr id="30" name="Google Shape;30;p9"/>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9"/>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9"/>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1"/>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1"/>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1"/>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2"/>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2"/>
          <p:cNvSpPr/>
          <p:nvPr>
            <p:ph idx="2" type="pic"/>
          </p:nvPr>
        </p:nvSpPr>
        <p:spPr>
          <a:xfrm>
            <a:off x="3200400" y="1196430"/>
            <a:ext cx="5486400" cy="4850287"/>
          </a:xfrm>
          <a:prstGeom prst="rect">
            <a:avLst/>
          </a:prstGeom>
          <a:noFill/>
          <a:ln>
            <a:noFill/>
          </a:ln>
        </p:spPr>
      </p:sp>
      <p:sp>
        <p:nvSpPr>
          <p:cNvPr id="46" name="Google Shape;46;p12"/>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0.jp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30.jpg"/><Relationship Id="rId6" Type="http://schemas.openxmlformats.org/officeDocument/2006/relationships/image" Target="../media/image29.jpg"/><Relationship Id="rId7"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jp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jp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185700" y="4678975"/>
            <a:ext cx="8772600" cy="16035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00000"/>
              <a:buFont typeface="Arial"/>
              <a:buNone/>
            </a:pPr>
            <a:r>
              <a:rPr lang="en-US"/>
              <a:t>ECEN 404 Update #3</a:t>
            </a:r>
            <a:br>
              <a:rPr lang="en-US"/>
            </a:br>
            <a:r>
              <a:rPr lang="en-US"/>
              <a:t>Heliostat Control Tracking Team #66</a:t>
            </a:r>
            <a:endParaRPr/>
          </a:p>
          <a:p>
            <a:pPr indent="0" lvl="0" marL="0" rtl="0" algn="r">
              <a:lnSpc>
                <a:spcPct val="100000"/>
              </a:lnSpc>
              <a:spcBef>
                <a:spcPts val="0"/>
              </a:spcBef>
              <a:spcAft>
                <a:spcPts val="0"/>
              </a:spcAft>
              <a:buClr>
                <a:schemeClr val="lt1"/>
              </a:buClr>
              <a:buSzPct val="100000"/>
              <a:buFont typeface="Arial"/>
              <a:buNone/>
            </a:pPr>
            <a:r>
              <a:rPr lang="en-US"/>
              <a:t>Jordan George, Samuel Dixon</a:t>
            </a:r>
            <a:br>
              <a:rPr lang="en-US"/>
            </a:br>
            <a:r>
              <a:rPr lang="en-US"/>
              <a:t>Sponsor: Dr. Madsen</a:t>
            </a:r>
            <a:endParaRPr/>
          </a:p>
          <a:p>
            <a:pPr indent="0" lvl="0" marL="0" rtl="0" algn="r">
              <a:lnSpc>
                <a:spcPct val="100000"/>
              </a:lnSpc>
              <a:spcBef>
                <a:spcPts val="0"/>
              </a:spcBef>
              <a:spcAft>
                <a:spcPts val="0"/>
              </a:spcAft>
              <a:buClr>
                <a:schemeClr val="lt1"/>
              </a:buClr>
              <a:buSzPct val="100000"/>
              <a:buFont typeface="Arial"/>
              <a:buNone/>
            </a:pPr>
            <a:r>
              <a:rPr lang="en-US"/>
              <a:t>TA: Dalton Cyr</a:t>
            </a:r>
            <a:endParaRPr/>
          </a:p>
        </p:txBody>
      </p:sp>
      <p:pic>
        <p:nvPicPr>
          <p:cNvPr descr="DLCOE_logo_HWHT.png" id="55" name="Google Shape;55;p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56" name="Google Shape;56;p1"/>
          <p:cNvSpPr txBox="1"/>
          <p:nvPr/>
        </p:nvSpPr>
        <p:spPr>
          <a:xfrm>
            <a:off x="0" y="2895600"/>
            <a:ext cx="9144000" cy="39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 name="Google Shape;57;p1"/>
          <p:cNvPicPr preferRelativeResize="0"/>
          <p:nvPr/>
        </p:nvPicPr>
        <p:blipFill rotWithShape="1">
          <a:blip r:embed="rId4">
            <a:alphaModFix/>
          </a:blip>
          <a:srcRect b="0" l="0" r="0" t="0"/>
          <a:stretch/>
        </p:blipFill>
        <p:spPr>
          <a:xfrm>
            <a:off x="348498" y="338675"/>
            <a:ext cx="4115278" cy="43402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001b48d32e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00000"/>
              <a:buNone/>
            </a:pPr>
            <a:r>
              <a:rPr lang="en-US"/>
              <a:t>PCB &amp; Tracking Control Subsystem</a:t>
            </a:r>
            <a:endParaRPr/>
          </a:p>
          <a:p>
            <a:pPr indent="0" lvl="0" marL="0" rtl="0" algn="ctr">
              <a:lnSpc>
                <a:spcPct val="100000"/>
              </a:lnSpc>
              <a:spcBef>
                <a:spcPts val="0"/>
              </a:spcBef>
              <a:spcAft>
                <a:spcPts val="0"/>
              </a:spcAft>
              <a:buSzPct val="194595"/>
              <a:buNone/>
            </a:pPr>
            <a:r>
              <a:rPr lang="en-US" sz="1644"/>
              <a:t>Jordan George</a:t>
            </a:r>
            <a:endParaRPr sz="1644"/>
          </a:p>
        </p:txBody>
      </p:sp>
      <p:sp>
        <p:nvSpPr>
          <p:cNvPr id="203" name="Google Shape;203;g2001b48d32e_0_0"/>
          <p:cNvSpPr txBox="1"/>
          <p:nvPr>
            <p:ph idx="1" type="body"/>
          </p:nvPr>
        </p:nvSpPr>
        <p:spPr>
          <a:xfrm>
            <a:off x="457200" y="2049270"/>
            <a:ext cx="8229600" cy="4077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graphicFrame>
        <p:nvGraphicFramePr>
          <p:cNvPr id="204" name="Google Shape;204;g2001b48d32e_0_0"/>
          <p:cNvGraphicFramePr/>
          <p:nvPr/>
        </p:nvGraphicFramePr>
        <p:xfrm>
          <a:off x="952500" y="2049250"/>
          <a:ext cx="3000000" cy="3000000"/>
        </p:xfrm>
        <a:graphic>
          <a:graphicData uri="http://schemas.openxmlformats.org/drawingml/2006/table">
            <a:tbl>
              <a:tblPr>
                <a:noFill/>
                <a:tableStyleId>{14C06E89-2B6B-413D-AFBC-F80ABCFDFBF8}</a:tableStyleId>
              </a:tblPr>
              <a:tblGrid>
                <a:gridCol w="3619500"/>
                <a:gridCol w="3619500"/>
              </a:tblGrid>
              <a:tr h="820050">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t>Completed in the last 2 weeks</a:t>
                      </a:r>
                      <a:endParaRPr sz="1900" u="none" cap="none" strike="noStrike"/>
                    </a:p>
                    <a:p>
                      <a:pPr indent="0" lvl="0" marL="0" marR="0" rtl="0" algn="ctr">
                        <a:lnSpc>
                          <a:spcPct val="100000"/>
                        </a:lnSpc>
                        <a:spcBef>
                          <a:spcPts val="0"/>
                        </a:spcBef>
                        <a:spcAft>
                          <a:spcPts val="0"/>
                        </a:spcAft>
                        <a:buClr>
                          <a:srgbClr val="000000"/>
                        </a:buClr>
                        <a:buSzPts val="1900"/>
                        <a:buFont typeface="Arial"/>
                        <a:buNone/>
                      </a:pPr>
                      <a:r>
                        <a:rPr lang="en-US" sz="1900" u="none" cap="none" strike="noStrike"/>
                        <a:t>Hours of Effort: </a:t>
                      </a:r>
                      <a:r>
                        <a:rPr lang="en-US" sz="1900"/>
                        <a:t>29 hours</a:t>
                      </a:r>
                      <a:endParaRPr sz="1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t>Ongoing progress and goals for next 2 weeks</a:t>
                      </a:r>
                      <a:endParaRPr sz="1900" u="none" cap="none" strike="noStrike"/>
                    </a:p>
                  </a:txBody>
                  <a:tcPr marT="91425" marB="91425" marR="91425" marL="91425"/>
                </a:tc>
              </a:tr>
              <a:tr h="3105000">
                <a:tc>
                  <a:txBody>
                    <a:bodyPr/>
                    <a:lstStyle/>
                    <a:p>
                      <a:pPr indent="-317500" lvl="0" marL="457200" marR="0" rtl="0" algn="l">
                        <a:lnSpc>
                          <a:spcPct val="100000"/>
                        </a:lnSpc>
                        <a:spcBef>
                          <a:spcPts val="0"/>
                        </a:spcBef>
                        <a:spcAft>
                          <a:spcPts val="0"/>
                        </a:spcAft>
                        <a:buClr>
                          <a:srgbClr val="000000"/>
                        </a:buClr>
                        <a:buSzPts val="1400"/>
                        <a:buFont typeface="Arial"/>
                        <a:buChar char="●"/>
                      </a:pPr>
                      <a:r>
                        <a:rPr lang="en-US"/>
                        <a:t>Found a solution for getting the current time and date stamp</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US"/>
                        <a:t>Flash and monitored code onto PCB (Hello world code, LED blink code, and Solar angle calculation code)</a:t>
                      </a:r>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n-US"/>
                        <a:t>Ordered next iteration of PCB (added more header pins for sensors and motor driver)</a:t>
                      </a:r>
                      <a:endParaRPr/>
                    </a:p>
                  </a:txBody>
                  <a:tcPr marT="91425" marB="91425" marR="91425" marL="91425"/>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US"/>
                        <a:t>Solder on all components once the new iteration of PCB gets here (scheduled for this Thursday)</a:t>
                      </a:r>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n-US"/>
                        <a:t>Continue to work on motor positioning algorithm</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001b48d32e_0_5"/>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PCB Layout</a:t>
            </a:r>
            <a:endParaRPr/>
          </a:p>
        </p:txBody>
      </p:sp>
      <p:sp>
        <p:nvSpPr>
          <p:cNvPr id="210" name="Google Shape;210;g2001b48d32e_0_5"/>
          <p:cNvSpPr txBox="1"/>
          <p:nvPr>
            <p:ph idx="1" type="body"/>
          </p:nvPr>
        </p:nvSpPr>
        <p:spPr>
          <a:xfrm flipH="1">
            <a:off x="6289875" y="4416481"/>
            <a:ext cx="1244400" cy="4734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0000"/>
              </a:lnSpc>
              <a:spcBef>
                <a:spcPts val="360"/>
              </a:spcBef>
              <a:spcAft>
                <a:spcPts val="0"/>
              </a:spcAft>
              <a:buSzPct val="225000"/>
              <a:buNone/>
            </a:pPr>
            <a:r>
              <a:t/>
            </a:r>
            <a:endParaRPr/>
          </a:p>
        </p:txBody>
      </p:sp>
      <p:sp>
        <p:nvSpPr>
          <p:cNvPr id="211" name="Google Shape;211;g2001b48d32e_0_5"/>
          <p:cNvSpPr txBox="1"/>
          <p:nvPr/>
        </p:nvSpPr>
        <p:spPr>
          <a:xfrm>
            <a:off x="1122700" y="5721775"/>
            <a:ext cx="681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g2001b48d32e_0_5"/>
          <p:cNvPicPr preferRelativeResize="0"/>
          <p:nvPr/>
        </p:nvPicPr>
        <p:blipFill rotWithShape="1">
          <a:blip r:embed="rId3">
            <a:alphaModFix/>
          </a:blip>
          <a:srcRect b="6713" l="20316" r="2582" t="9471"/>
          <a:stretch/>
        </p:blipFill>
        <p:spPr>
          <a:xfrm>
            <a:off x="1345900" y="2057425"/>
            <a:ext cx="6452198" cy="4151100"/>
          </a:xfrm>
          <a:prstGeom prst="rect">
            <a:avLst/>
          </a:prstGeom>
          <a:noFill/>
          <a:ln>
            <a:noFill/>
          </a:ln>
        </p:spPr>
      </p:pic>
      <p:sp>
        <p:nvSpPr>
          <p:cNvPr id="213" name="Google Shape;213;g2001b48d32e_0_5"/>
          <p:cNvSpPr/>
          <p:nvPr/>
        </p:nvSpPr>
        <p:spPr>
          <a:xfrm>
            <a:off x="1920800" y="5613550"/>
            <a:ext cx="1136100" cy="803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2001b48d32e_0_5"/>
          <p:cNvSpPr/>
          <p:nvPr/>
        </p:nvSpPr>
        <p:spPr>
          <a:xfrm>
            <a:off x="1978500" y="2411350"/>
            <a:ext cx="798000" cy="803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001b48d32e_0_5"/>
          <p:cNvSpPr/>
          <p:nvPr/>
        </p:nvSpPr>
        <p:spPr>
          <a:xfrm>
            <a:off x="6289875" y="2293200"/>
            <a:ext cx="798000" cy="1359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001b48d32e_0_5"/>
          <p:cNvSpPr/>
          <p:nvPr/>
        </p:nvSpPr>
        <p:spPr>
          <a:xfrm>
            <a:off x="3243600" y="3612775"/>
            <a:ext cx="1244400" cy="104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896edca29b_0_22"/>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Tracking Control Subsystem</a:t>
            </a:r>
            <a:endParaRPr/>
          </a:p>
        </p:txBody>
      </p:sp>
      <p:sp>
        <p:nvSpPr>
          <p:cNvPr id="222" name="Google Shape;222;g1896edca29b_0_22"/>
          <p:cNvSpPr txBox="1"/>
          <p:nvPr>
            <p:ph idx="1" type="body"/>
          </p:nvPr>
        </p:nvSpPr>
        <p:spPr>
          <a:xfrm>
            <a:off x="457200" y="2049270"/>
            <a:ext cx="8229600" cy="4077000"/>
          </a:xfrm>
          <a:prstGeom prst="rect">
            <a:avLst/>
          </a:prstGeom>
          <a:noFill/>
          <a:ln>
            <a:noFill/>
          </a:ln>
        </p:spPr>
        <p:txBody>
          <a:bodyPr anchorCtr="0" anchor="t" bIns="45700" lIns="91425" spcFirstLastPara="1" rIns="91425" wrap="square" tIns="45700">
            <a:normAutofit/>
          </a:bodyPr>
          <a:lstStyle/>
          <a:p>
            <a:pPr indent="-349250" lvl="0" marL="457200" rtl="0" algn="l">
              <a:lnSpc>
                <a:spcPct val="100000"/>
              </a:lnSpc>
              <a:spcBef>
                <a:spcPts val="480"/>
              </a:spcBef>
              <a:spcAft>
                <a:spcPts val="0"/>
              </a:spcAft>
              <a:buSzPts val="1900"/>
              <a:buChar char="●"/>
            </a:pPr>
            <a:r>
              <a:rPr lang="en-US" sz="1900"/>
              <a:t>Solution to get current date and time from HTTP request from web app</a:t>
            </a:r>
            <a:endParaRPr sz="1900"/>
          </a:p>
        </p:txBody>
      </p:sp>
      <p:pic>
        <p:nvPicPr>
          <p:cNvPr id="223" name="Google Shape;223;g1896edca29b_0_22"/>
          <p:cNvPicPr preferRelativeResize="0"/>
          <p:nvPr/>
        </p:nvPicPr>
        <p:blipFill>
          <a:blip r:embed="rId3">
            <a:alphaModFix/>
          </a:blip>
          <a:stretch>
            <a:fillRect/>
          </a:stretch>
        </p:blipFill>
        <p:spPr>
          <a:xfrm>
            <a:off x="767206" y="2894700"/>
            <a:ext cx="7609582" cy="285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12888041cf_3_1"/>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Tracking Control Subsystem</a:t>
            </a:r>
            <a:endParaRPr/>
          </a:p>
        </p:txBody>
      </p:sp>
      <p:sp>
        <p:nvSpPr>
          <p:cNvPr id="229" name="Google Shape;229;g212888041cf_3_1"/>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349250" lvl="0" marL="457200" rtl="0" algn="l">
              <a:spcBef>
                <a:spcPts val="360"/>
              </a:spcBef>
              <a:spcAft>
                <a:spcPts val="0"/>
              </a:spcAft>
              <a:buSzPts val="1900"/>
              <a:buChar char="●"/>
            </a:pPr>
            <a:r>
              <a:rPr lang="en-US" sz="1900"/>
              <a:t>Flashed solar angle calculations on the PCB</a:t>
            </a:r>
            <a:endParaRPr sz="1900"/>
          </a:p>
        </p:txBody>
      </p:sp>
      <p:pic>
        <p:nvPicPr>
          <p:cNvPr id="230" name="Google Shape;230;g212888041cf_3_1"/>
          <p:cNvPicPr preferRelativeResize="0"/>
          <p:nvPr/>
        </p:nvPicPr>
        <p:blipFill>
          <a:blip r:embed="rId3">
            <a:alphaModFix/>
          </a:blip>
          <a:stretch>
            <a:fillRect/>
          </a:stretch>
        </p:blipFill>
        <p:spPr>
          <a:xfrm>
            <a:off x="1539401" y="2549750"/>
            <a:ext cx="6065187" cy="3956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g16c9e8675b4_0_30"/>
          <p:cNvGrpSpPr/>
          <p:nvPr/>
        </p:nvGrpSpPr>
        <p:grpSpPr>
          <a:xfrm>
            <a:off x="5974477" y="1176917"/>
            <a:ext cx="2670821" cy="5021310"/>
            <a:chOff x="1118224" y="283725"/>
            <a:chExt cx="2090826" cy="4076400"/>
          </a:xfrm>
        </p:grpSpPr>
        <p:sp>
          <p:nvSpPr>
            <p:cNvPr id="236" name="Google Shape;236;g16c9e8675b4_0_30"/>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16c9e8675b4_0_30"/>
            <p:cNvSpPr/>
            <p:nvPr/>
          </p:nvSpPr>
          <p:spPr>
            <a:xfrm>
              <a:off x="1118224" y="341749"/>
              <a:ext cx="2048100" cy="2490600"/>
            </a:xfrm>
            <a:prstGeom prst="rect">
              <a:avLst/>
            </a:prstGeom>
            <a:solidFill>
              <a:srgbClr val="FFD966"/>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16c9e8675b4_0_3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Data Visualization</a:t>
              </a:r>
              <a:endParaRPr b="0" i="0" sz="1200" u="none" cap="none" strike="noStrike">
                <a:solidFill>
                  <a:schemeClr val="dk1"/>
                </a:solidFill>
                <a:latin typeface="Roboto Medium"/>
                <a:ea typeface="Roboto Medium"/>
                <a:cs typeface="Roboto Medium"/>
                <a:sym typeface="Roboto Medium"/>
              </a:endParaRPr>
            </a:p>
          </p:txBody>
        </p:sp>
        <p:sp>
          <p:nvSpPr>
            <p:cNvPr id="239" name="Google Shape;239;g16c9e8675b4_0_30"/>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240" name="Google Shape;240;g16c9e8675b4_0_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Roboto"/>
                  <a:ea typeface="Roboto"/>
                  <a:cs typeface="Roboto"/>
                  <a:sym typeface="Roboto"/>
                </a:rPr>
                <a:t>Sam</a:t>
              </a:r>
              <a:endParaRPr b="0" i="0" sz="4000" u="none" cap="none" strike="noStrike">
                <a:solidFill>
                  <a:schemeClr val="dk1"/>
                </a:solidFill>
                <a:latin typeface="Roboto Thin"/>
                <a:ea typeface="Roboto Thin"/>
                <a:cs typeface="Roboto Thin"/>
                <a:sym typeface="Roboto Thin"/>
              </a:endParaRPr>
            </a:p>
          </p:txBody>
        </p:sp>
        <p:sp>
          <p:nvSpPr>
            <p:cNvPr id="241" name="Google Shape;241;g16c9e8675b4_0_3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16c9e8675b4_0_3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Providing real time data analytics and insights for system feedback and functionality  </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Human machine interface for interacting with the motors</a:t>
              </a:r>
              <a:endParaRPr b="0" i="0" sz="800" u="none" cap="none" strike="noStrike">
                <a:solidFill>
                  <a:srgbClr val="FFFFFF"/>
                </a:solidFill>
                <a:latin typeface="Roboto"/>
                <a:ea typeface="Roboto"/>
                <a:cs typeface="Roboto"/>
                <a:sym typeface="Roboto"/>
              </a:endParaRPr>
            </a:p>
          </p:txBody>
        </p:sp>
      </p:grpSp>
      <p:grpSp>
        <p:nvGrpSpPr>
          <p:cNvPr id="243" name="Google Shape;243;g16c9e8675b4_0_30"/>
          <p:cNvGrpSpPr/>
          <p:nvPr/>
        </p:nvGrpSpPr>
        <p:grpSpPr>
          <a:xfrm>
            <a:off x="498690" y="1176917"/>
            <a:ext cx="2670821" cy="5021310"/>
            <a:chOff x="1118224" y="283725"/>
            <a:chExt cx="2090826" cy="4076400"/>
          </a:xfrm>
        </p:grpSpPr>
        <p:sp>
          <p:nvSpPr>
            <p:cNvPr id="244" name="Google Shape;244;g16c9e8675b4_0_30"/>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16c9e8675b4_0_30"/>
            <p:cNvSpPr/>
            <p:nvPr/>
          </p:nvSpPr>
          <p:spPr>
            <a:xfrm>
              <a:off x="1118224" y="341749"/>
              <a:ext cx="2048100" cy="2490600"/>
            </a:xfrm>
            <a:prstGeom prst="rect">
              <a:avLst/>
            </a:prstGeom>
            <a:solidFill>
              <a:srgbClr val="FFFFFF"/>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16c9e8675b4_0_3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Tracking Control Software  </a:t>
              </a:r>
              <a:endParaRPr b="0" i="0" sz="1200" u="none" cap="none" strike="noStrike">
                <a:solidFill>
                  <a:schemeClr val="dk1"/>
                </a:solidFill>
                <a:latin typeface="Roboto Medium"/>
                <a:ea typeface="Roboto Medium"/>
                <a:cs typeface="Roboto Medium"/>
                <a:sym typeface="Roboto Medium"/>
              </a:endParaRPr>
            </a:p>
          </p:txBody>
        </p:sp>
        <p:sp>
          <p:nvSpPr>
            <p:cNvPr id="247" name="Google Shape;247;g16c9e8675b4_0_30"/>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248" name="Google Shape;248;g16c9e8675b4_0_30"/>
            <p:cNvSpPr/>
            <p:nvPr/>
          </p:nvSpPr>
          <p:spPr>
            <a:xfrm>
              <a:off x="1256132" y="536581"/>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4000"/>
                <a:buFont typeface="Arial"/>
                <a:buNone/>
              </a:pPr>
              <a:r>
                <a:rPr b="1" i="0" lang="en-US" sz="2600" u="none" cap="none" strike="noStrike">
                  <a:solidFill>
                    <a:schemeClr val="dk1"/>
                  </a:solidFill>
                  <a:latin typeface="Roboto"/>
                  <a:ea typeface="Roboto"/>
                  <a:cs typeface="Roboto"/>
                  <a:sym typeface="Roboto"/>
                </a:rPr>
                <a:t>Jordan + Sam</a:t>
              </a:r>
              <a:endParaRPr b="0" i="0" sz="2600" u="none" cap="none" strike="noStrike">
                <a:solidFill>
                  <a:schemeClr val="dk1"/>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4000"/>
                <a:buFont typeface="Arial"/>
                <a:buNone/>
              </a:pPr>
              <a:r>
                <a:t/>
              </a:r>
              <a:endParaRPr b="1" i="0" sz="4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249" name="Google Shape;249;g16c9e8675b4_0_3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16c9e8675b4_0_3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Guides the mirror to follow the sun throughout the day</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Appropriate angles to reflect the sunlight to the data collection</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Physical array to hold the mirrors in a parabolic shape</a:t>
              </a:r>
              <a:endParaRPr b="0" i="0" sz="800" u="none" cap="none" strike="noStrike">
                <a:solidFill>
                  <a:srgbClr val="FFFFFF"/>
                </a:solidFill>
                <a:latin typeface="Roboto"/>
                <a:ea typeface="Roboto"/>
                <a:cs typeface="Roboto"/>
                <a:sym typeface="Roboto"/>
              </a:endParaRPr>
            </a:p>
          </p:txBody>
        </p:sp>
      </p:grpSp>
      <p:grpSp>
        <p:nvGrpSpPr>
          <p:cNvPr id="251" name="Google Shape;251;g16c9e8675b4_0_30"/>
          <p:cNvGrpSpPr/>
          <p:nvPr/>
        </p:nvGrpSpPr>
        <p:grpSpPr>
          <a:xfrm>
            <a:off x="3236577" y="1176917"/>
            <a:ext cx="2670821" cy="5021310"/>
            <a:chOff x="1118224" y="283725"/>
            <a:chExt cx="2090826" cy="4076400"/>
          </a:xfrm>
        </p:grpSpPr>
        <p:sp>
          <p:nvSpPr>
            <p:cNvPr id="252" name="Google Shape;252;g16c9e8675b4_0_30"/>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16c9e8675b4_0_30"/>
            <p:cNvSpPr/>
            <p:nvPr/>
          </p:nvSpPr>
          <p:spPr>
            <a:xfrm>
              <a:off x="1118224" y="341749"/>
              <a:ext cx="2048100" cy="2490600"/>
            </a:xfrm>
            <a:prstGeom prst="rect">
              <a:avLst/>
            </a:prstGeom>
            <a:solidFill>
              <a:srgbClr val="FFFFFF"/>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16c9e8675b4_0_3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PCB Layout</a:t>
              </a:r>
              <a:endParaRPr b="0" i="0" sz="1200" u="none" cap="none" strike="noStrike">
                <a:solidFill>
                  <a:schemeClr val="dk1"/>
                </a:solidFill>
                <a:latin typeface="Roboto Medium"/>
                <a:ea typeface="Roboto Medium"/>
                <a:cs typeface="Roboto Medium"/>
                <a:sym typeface="Roboto Medium"/>
              </a:endParaRPr>
            </a:p>
          </p:txBody>
        </p:sp>
        <p:sp>
          <p:nvSpPr>
            <p:cNvPr id="255" name="Google Shape;255;g16c9e8675b4_0_30"/>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256" name="Google Shape;256;g16c9e8675b4_0_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Roboto"/>
                  <a:ea typeface="Roboto"/>
                  <a:cs typeface="Roboto"/>
                  <a:sym typeface="Roboto"/>
                </a:rPr>
                <a:t>Jordan</a:t>
              </a:r>
              <a:endParaRPr b="0" i="0" sz="4000" u="none" cap="none" strike="noStrike">
                <a:solidFill>
                  <a:schemeClr val="dk1"/>
                </a:solidFill>
                <a:latin typeface="Roboto Thin"/>
                <a:ea typeface="Roboto Thin"/>
                <a:cs typeface="Roboto Thin"/>
                <a:sym typeface="Roboto Thin"/>
              </a:endParaRPr>
            </a:p>
          </p:txBody>
        </p:sp>
        <p:sp>
          <p:nvSpPr>
            <p:cNvPr id="257" name="Google Shape;257;g16c9e8675b4_0_3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16c9e8675b4_0_3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chemeClr val="lt1"/>
                  </a:solidFill>
                  <a:latin typeface="Roboto"/>
                  <a:ea typeface="Roboto"/>
                  <a:cs typeface="Roboto"/>
                  <a:sym typeface="Roboto"/>
                </a:rPr>
                <a:t>Organizing circuit block level components and interfacing these with ESP32 WROOM Microprocessor</a:t>
              </a:r>
              <a:endParaRPr b="0" i="0" sz="800" u="none" cap="none" strike="noStrike">
                <a:solidFill>
                  <a:schemeClr val="lt1"/>
                </a:solidFill>
                <a:latin typeface="Roboto"/>
                <a:ea typeface="Roboto"/>
                <a:cs typeface="Roboto"/>
                <a:sym typeface="Roboto"/>
              </a:endParaRPr>
            </a:p>
            <a:p>
              <a:pPr indent="-279400" lvl="0" marL="457200" marR="0" rtl="0" algn="l">
                <a:lnSpc>
                  <a:spcPct val="115000"/>
                </a:lnSpc>
                <a:spcBef>
                  <a:spcPts val="0"/>
                </a:spcBef>
                <a:spcAft>
                  <a:spcPts val="0"/>
                </a:spcAft>
                <a:buClr>
                  <a:schemeClr val="lt1"/>
                </a:buClr>
                <a:buSzPts val="800"/>
                <a:buFont typeface="Roboto"/>
                <a:buChar char="●"/>
              </a:pPr>
              <a:r>
                <a:rPr b="0" i="0" lang="en-US" sz="800" u="none" cap="none" strike="noStrike">
                  <a:solidFill>
                    <a:schemeClr val="lt1"/>
                  </a:solidFill>
                  <a:latin typeface="Roboto"/>
                  <a:ea typeface="Roboto"/>
                  <a:cs typeface="Roboto"/>
                  <a:sym typeface="Roboto"/>
                </a:rPr>
                <a:t>Doing layout of components in orderly fashion</a:t>
              </a:r>
              <a:endParaRPr b="0" i="0" sz="800" u="none" cap="none" strike="noStrike">
                <a:solidFill>
                  <a:schemeClr val="lt1"/>
                </a:solidFill>
                <a:latin typeface="Roboto"/>
                <a:ea typeface="Roboto"/>
                <a:cs typeface="Roboto"/>
                <a:sym typeface="Roboto"/>
              </a:endParaRPr>
            </a:p>
          </p:txBody>
        </p:sp>
      </p:grpSp>
      <p:pic>
        <p:nvPicPr>
          <p:cNvPr id="259" name="Google Shape;259;g16c9e8675b4_0_30"/>
          <p:cNvPicPr preferRelativeResize="0"/>
          <p:nvPr/>
        </p:nvPicPr>
        <p:blipFill rotWithShape="1">
          <a:blip r:embed="rId3">
            <a:alphaModFix/>
          </a:blip>
          <a:srcRect b="0" l="0" r="0" t="0"/>
          <a:stretch/>
        </p:blipFill>
        <p:spPr>
          <a:xfrm>
            <a:off x="814837" y="2868500"/>
            <a:ext cx="2038524" cy="1361726"/>
          </a:xfrm>
          <a:prstGeom prst="rect">
            <a:avLst/>
          </a:prstGeom>
          <a:noFill/>
          <a:ln>
            <a:noFill/>
          </a:ln>
        </p:spPr>
      </p:pic>
      <p:pic>
        <p:nvPicPr>
          <p:cNvPr id="260" name="Google Shape;260;g16c9e8675b4_0_30"/>
          <p:cNvPicPr preferRelativeResize="0"/>
          <p:nvPr/>
        </p:nvPicPr>
        <p:blipFill rotWithShape="1">
          <a:blip r:embed="rId4">
            <a:alphaModFix/>
          </a:blip>
          <a:srcRect b="0" l="0" r="0" t="0"/>
          <a:stretch/>
        </p:blipFill>
        <p:spPr>
          <a:xfrm>
            <a:off x="3679650" y="2759732"/>
            <a:ext cx="1784676" cy="1338530"/>
          </a:xfrm>
          <a:prstGeom prst="rect">
            <a:avLst/>
          </a:prstGeom>
          <a:noFill/>
          <a:ln>
            <a:noFill/>
          </a:ln>
        </p:spPr>
      </p:pic>
      <p:pic>
        <p:nvPicPr>
          <p:cNvPr id="261" name="Google Shape;261;g16c9e8675b4_0_30"/>
          <p:cNvPicPr preferRelativeResize="0"/>
          <p:nvPr/>
        </p:nvPicPr>
        <p:blipFill rotWithShape="1">
          <a:blip r:embed="rId5">
            <a:alphaModFix/>
          </a:blip>
          <a:srcRect b="0" l="0" r="0" t="0"/>
          <a:stretch/>
        </p:blipFill>
        <p:spPr>
          <a:xfrm>
            <a:off x="6595475" y="2714588"/>
            <a:ext cx="1428825" cy="142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6c73dd5488_0_10"/>
          <p:cNvSpPr txBox="1"/>
          <p:nvPr>
            <p:ph type="title"/>
          </p:nvPr>
        </p:nvSpPr>
        <p:spPr>
          <a:xfrm>
            <a:off x="1761975" y="922600"/>
            <a:ext cx="5940000" cy="712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3200"/>
              <a:buNone/>
            </a:pPr>
            <a:r>
              <a:rPr lang="en-US"/>
              <a:t>Data Visualization Subsystem</a:t>
            </a:r>
            <a:endParaRPr/>
          </a:p>
        </p:txBody>
      </p:sp>
      <p:pic>
        <p:nvPicPr>
          <p:cNvPr id="267" name="Google Shape;267;g16c73dd5488_0_10"/>
          <p:cNvPicPr preferRelativeResize="0"/>
          <p:nvPr/>
        </p:nvPicPr>
        <p:blipFill rotWithShape="1">
          <a:blip r:embed="rId3">
            <a:alphaModFix/>
          </a:blip>
          <a:srcRect b="0" l="0" r="0" t="0"/>
          <a:stretch/>
        </p:blipFill>
        <p:spPr>
          <a:xfrm>
            <a:off x="660800" y="1635400"/>
            <a:ext cx="7822400" cy="4979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f187b59322_0_27"/>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00000"/>
              <a:buNone/>
            </a:pPr>
            <a:r>
              <a:rPr lang="en-US"/>
              <a:t>Data Visualization and I2C Sensor Subsystem</a:t>
            </a:r>
            <a:endParaRPr/>
          </a:p>
          <a:p>
            <a:pPr indent="0" lvl="0" marL="0" rtl="0" algn="ctr">
              <a:lnSpc>
                <a:spcPct val="100000"/>
              </a:lnSpc>
              <a:spcBef>
                <a:spcPts val="0"/>
              </a:spcBef>
              <a:spcAft>
                <a:spcPts val="0"/>
              </a:spcAft>
              <a:buSzPct val="194595"/>
              <a:buNone/>
            </a:pPr>
            <a:r>
              <a:rPr lang="en-US" sz="1644"/>
              <a:t>Samuel Dixon</a:t>
            </a:r>
            <a:endParaRPr sz="1644"/>
          </a:p>
        </p:txBody>
      </p:sp>
      <p:sp>
        <p:nvSpPr>
          <p:cNvPr id="273" name="Google Shape;273;g1f187b59322_0_27"/>
          <p:cNvSpPr txBox="1"/>
          <p:nvPr>
            <p:ph idx="1" type="body"/>
          </p:nvPr>
        </p:nvSpPr>
        <p:spPr>
          <a:xfrm>
            <a:off x="457200" y="2049270"/>
            <a:ext cx="8229600" cy="4077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graphicFrame>
        <p:nvGraphicFramePr>
          <p:cNvPr id="274" name="Google Shape;274;g1f187b59322_0_27"/>
          <p:cNvGraphicFramePr/>
          <p:nvPr/>
        </p:nvGraphicFramePr>
        <p:xfrm>
          <a:off x="952500" y="2049250"/>
          <a:ext cx="3000000" cy="3000000"/>
        </p:xfrm>
        <a:graphic>
          <a:graphicData uri="http://schemas.openxmlformats.org/drawingml/2006/table">
            <a:tbl>
              <a:tblPr>
                <a:noFill/>
                <a:tableStyleId>{14C06E89-2B6B-413D-AFBC-F80ABCFDFBF8}</a:tableStyleId>
              </a:tblPr>
              <a:tblGrid>
                <a:gridCol w="3706625"/>
                <a:gridCol w="3532375"/>
              </a:tblGrid>
              <a:tr h="820050">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t>Completed in the last 2 weeks</a:t>
                      </a:r>
                      <a:endParaRPr sz="1900" u="none" cap="none" strike="noStrike"/>
                    </a:p>
                    <a:p>
                      <a:pPr indent="0" lvl="0" marL="0" marR="0" rtl="0" algn="ctr">
                        <a:lnSpc>
                          <a:spcPct val="100000"/>
                        </a:lnSpc>
                        <a:spcBef>
                          <a:spcPts val="0"/>
                        </a:spcBef>
                        <a:spcAft>
                          <a:spcPts val="0"/>
                        </a:spcAft>
                        <a:buClr>
                          <a:srgbClr val="000000"/>
                        </a:buClr>
                        <a:buSzPts val="1900"/>
                        <a:buFont typeface="Arial"/>
                        <a:buNone/>
                      </a:pPr>
                      <a:r>
                        <a:rPr lang="en-US" sz="1900" u="none" cap="none" strike="noStrike"/>
                        <a:t>Hours of Effort: 20</a:t>
                      </a:r>
                      <a:endParaRPr sz="1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t>Ongoing progress and goals for next 2 weeks</a:t>
                      </a:r>
                      <a:endParaRPr sz="1900" u="none" cap="none" strike="noStrike"/>
                    </a:p>
                  </a:txBody>
                  <a:tcPr marT="91425" marB="91425" marR="91425" marL="91425"/>
                </a:tc>
              </a:tr>
              <a:tr h="3105000">
                <a:tc>
                  <a:txBody>
                    <a:bodyPr/>
                    <a:lstStyle/>
                    <a:p>
                      <a:pPr indent="-317500" lvl="0" marL="457200" marR="0" rtl="0" algn="l">
                        <a:lnSpc>
                          <a:spcPct val="115000"/>
                        </a:lnSpc>
                        <a:spcBef>
                          <a:spcPts val="700"/>
                        </a:spcBef>
                        <a:spcAft>
                          <a:spcPts val="0"/>
                        </a:spcAft>
                        <a:buSzPts val="1400"/>
                        <a:buChar char="●"/>
                      </a:pPr>
                      <a:r>
                        <a:rPr lang="en-US"/>
                        <a:t>Confirmed both devices and communication capabilities on I2C bus</a:t>
                      </a:r>
                      <a:endParaRPr/>
                    </a:p>
                    <a:p>
                      <a:pPr indent="0" lvl="0" marL="0" marR="0" rtl="0" algn="l">
                        <a:lnSpc>
                          <a:spcPct val="115000"/>
                        </a:lnSpc>
                        <a:spcBef>
                          <a:spcPts val="700"/>
                        </a:spcBef>
                        <a:spcAft>
                          <a:spcPts val="0"/>
                        </a:spcAft>
                        <a:buNone/>
                      </a:pPr>
                      <a:r>
                        <a:t/>
                      </a:r>
                      <a:endParaRPr/>
                    </a:p>
                    <a:p>
                      <a:pPr indent="-317500" lvl="0" marL="457200" marR="0" rtl="0" algn="l">
                        <a:lnSpc>
                          <a:spcPct val="115000"/>
                        </a:lnSpc>
                        <a:spcBef>
                          <a:spcPts val="700"/>
                        </a:spcBef>
                        <a:spcAft>
                          <a:spcPts val="0"/>
                        </a:spcAft>
                        <a:buSzPts val="1400"/>
                        <a:buChar char="●"/>
                      </a:pPr>
                      <a:r>
                        <a:rPr lang="en-US"/>
                        <a:t>Sensor sweep for accelerometer and temperature</a:t>
                      </a:r>
                      <a:endParaRPr/>
                    </a:p>
                    <a:p>
                      <a:pPr indent="0" lvl="0" marL="0" marR="0" rtl="0" algn="l">
                        <a:lnSpc>
                          <a:spcPct val="115000"/>
                        </a:lnSpc>
                        <a:spcBef>
                          <a:spcPts val="700"/>
                        </a:spcBef>
                        <a:spcAft>
                          <a:spcPts val="0"/>
                        </a:spcAft>
                        <a:buNone/>
                      </a:pPr>
                      <a:r>
                        <a:t/>
                      </a:r>
                      <a:endParaRPr/>
                    </a:p>
                    <a:p>
                      <a:pPr indent="-317500" lvl="0" marL="457200" marR="0" rtl="0" algn="l">
                        <a:lnSpc>
                          <a:spcPct val="115000"/>
                        </a:lnSpc>
                        <a:spcBef>
                          <a:spcPts val="700"/>
                        </a:spcBef>
                        <a:spcAft>
                          <a:spcPts val="0"/>
                        </a:spcAft>
                        <a:buSzPts val="1400"/>
                        <a:buChar char="●"/>
                      </a:pPr>
                      <a:r>
                        <a:rPr lang="en-US"/>
                        <a:t>Updated Front-End of website with improved selectivity and included three more graphs  ( for comparison of metrics )</a:t>
                      </a:r>
                      <a:endParaRPr/>
                    </a:p>
                  </a:txBody>
                  <a:tcPr marT="91425" marB="91425" marR="91425" marL="91425"/>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US"/>
                        <a:t>Update backend with frontend changes</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n-US"/>
                        <a:t>Resolve Magnetometer issues</a:t>
                      </a:r>
                      <a:br>
                        <a:rPr lang="en-US"/>
                      </a:br>
                      <a:endParaRPr/>
                    </a:p>
                    <a:p>
                      <a:pPr indent="-317500" lvl="0" marL="457200" marR="0" rtl="0" algn="l">
                        <a:lnSpc>
                          <a:spcPct val="100000"/>
                        </a:lnSpc>
                        <a:spcBef>
                          <a:spcPts val="0"/>
                        </a:spcBef>
                        <a:spcAft>
                          <a:spcPts val="0"/>
                        </a:spcAft>
                        <a:buSzPts val="1400"/>
                        <a:buChar char="●"/>
                      </a:pPr>
                      <a:r>
                        <a:rPr lang="en-US"/>
                        <a:t>Post request from sensor routine from ESP32 to MySQL AWS Web server</a:t>
                      </a:r>
                      <a:endParaRPr/>
                    </a:p>
                    <a:p>
                      <a:pPr indent="0" lvl="0" marL="0" marR="0" rtl="0" algn="l">
                        <a:lnSpc>
                          <a:spcPct val="100000"/>
                        </a:lnSpc>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g206fe92cade_0_9"/>
          <p:cNvPicPr preferRelativeResize="0"/>
          <p:nvPr/>
        </p:nvPicPr>
        <p:blipFill>
          <a:blip r:embed="rId3">
            <a:alphaModFix/>
          </a:blip>
          <a:stretch>
            <a:fillRect/>
          </a:stretch>
        </p:blipFill>
        <p:spPr>
          <a:xfrm>
            <a:off x="207700" y="1802800"/>
            <a:ext cx="8264400" cy="2908451"/>
          </a:xfrm>
          <a:prstGeom prst="rect">
            <a:avLst/>
          </a:prstGeom>
          <a:noFill/>
          <a:ln>
            <a:noFill/>
          </a:ln>
        </p:spPr>
      </p:pic>
      <p:sp>
        <p:nvSpPr>
          <p:cNvPr id="280" name="Google Shape;280;g206fe92cade_0_9"/>
          <p:cNvSpPr txBox="1"/>
          <p:nvPr/>
        </p:nvSpPr>
        <p:spPr>
          <a:xfrm>
            <a:off x="474350" y="999875"/>
            <a:ext cx="82644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Arial"/>
                <a:ea typeface="Arial"/>
                <a:cs typeface="Arial"/>
                <a:sym typeface="Arial"/>
              </a:rPr>
              <a:t>I2C Confirmation via </a:t>
            </a:r>
            <a:r>
              <a:rPr b="1" lang="en-US" sz="3200">
                <a:solidFill>
                  <a:schemeClr val="dk1"/>
                </a:solidFill>
              </a:rPr>
              <a:t>I2C Tool in ESP-IDF</a:t>
            </a:r>
            <a:endParaRPr b="0" i="0" sz="3200" u="none" cap="none" strike="noStrike">
              <a:solidFill>
                <a:srgbClr val="000000"/>
              </a:solidFill>
              <a:latin typeface="Arial"/>
              <a:ea typeface="Arial"/>
              <a:cs typeface="Arial"/>
              <a:sym typeface="Arial"/>
            </a:endParaRPr>
          </a:p>
        </p:txBody>
      </p:sp>
      <p:sp>
        <p:nvSpPr>
          <p:cNvPr id="281" name="Google Shape;281;g206fe92cade_0_9"/>
          <p:cNvSpPr/>
          <p:nvPr/>
        </p:nvSpPr>
        <p:spPr>
          <a:xfrm>
            <a:off x="474350" y="2802675"/>
            <a:ext cx="1120200" cy="908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06fe92cade_0_9"/>
          <p:cNvSpPr/>
          <p:nvPr/>
        </p:nvSpPr>
        <p:spPr>
          <a:xfrm>
            <a:off x="6724925" y="2211050"/>
            <a:ext cx="1120200" cy="908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 name="Google Shape;283;g206fe92cade_0_9"/>
          <p:cNvCxnSpPr/>
          <p:nvPr/>
        </p:nvCxnSpPr>
        <p:spPr>
          <a:xfrm>
            <a:off x="1028150" y="3711375"/>
            <a:ext cx="12600" cy="2041200"/>
          </a:xfrm>
          <a:prstGeom prst="straightConnector1">
            <a:avLst/>
          </a:prstGeom>
          <a:noFill/>
          <a:ln cap="flat" cmpd="sng" w="38100">
            <a:solidFill>
              <a:srgbClr val="FF0000"/>
            </a:solidFill>
            <a:prstDash val="solid"/>
            <a:round/>
            <a:headEnd len="med" w="med" type="none"/>
            <a:tailEnd len="med" w="med" type="triangle"/>
          </a:ln>
        </p:spPr>
      </p:cxnSp>
      <p:cxnSp>
        <p:nvCxnSpPr>
          <p:cNvPr id="284" name="Google Shape;284;g206fe92cade_0_9"/>
          <p:cNvCxnSpPr>
            <a:stCxn id="282" idx="4"/>
          </p:cNvCxnSpPr>
          <p:nvPr/>
        </p:nvCxnSpPr>
        <p:spPr>
          <a:xfrm>
            <a:off x="7285025" y="3119750"/>
            <a:ext cx="6300" cy="2539200"/>
          </a:xfrm>
          <a:prstGeom prst="straightConnector1">
            <a:avLst/>
          </a:prstGeom>
          <a:noFill/>
          <a:ln cap="flat" cmpd="sng" w="38100">
            <a:solidFill>
              <a:srgbClr val="FF0000"/>
            </a:solidFill>
            <a:prstDash val="solid"/>
            <a:round/>
            <a:headEnd len="med" w="med" type="none"/>
            <a:tailEnd len="med" w="med" type="triangle"/>
          </a:ln>
        </p:spPr>
      </p:cxnSp>
      <p:sp>
        <p:nvSpPr>
          <p:cNvPr id="285" name="Google Shape;285;g206fe92cade_0_9"/>
          <p:cNvSpPr txBox="1"/>
          <p:nvPr/>
        </p:nvSpPr>
        <p:spPr>
          <a:xfrm>
            <a:off x="46625" y="5762825"/>
            <a:ext cx="4134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0x30 = MMC5603NJ Triple Axis Accelerometer</a:t>
            </a:r>
            <a:endParaRPr sz="2500"/>
          </a:p>
        </p:txBody>
      </p:sp>
      <p:sp>
        <p:nvSpPr>
          <p:cNvPr id="286" name="Google Shape;286;g206fe92cade_0_9"/>
          <p:cNvSpPr txBox="1"/>
          <p:nvPr/>
        </p:nvSpPr>
        <p:spPr>
          <a:xfrm>
            <a:off x="5161200" y="5658950"/>
            <a:ext cx="3982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0x1d = MMA8451Q Triple Axis Accelerometer</a:t>
            </a:r>
            <a:endParaRPr sz="2500"/>
          </a:p>
        </p:txBody>
      </p:sp>
      <p:sp>
        <p:nvSpPr>
          <p:cNvPr id="287" name="Google Shape;287;g206fe92cade_0_9"/>
          <p:cNvSpPr/>
          <p:nvPr/>
        </p:nvSpPr>
        <p:spPr>
          <a:xfrm>
            <a:off x="4308975" y="2211050"/>
            <a:ext cx="1120200" cy="908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 name="Google Shape;288;g206fe92cade_0_9"/>
          <p:cNvCxnSpPr/>
          <p:nvPr/>
        </p:nvCxnSpPr>
        <p:spPr>
          <a:xfrm>
            <a:off x="4862775" y="3167425"/>
            <a:ext cx="22200" cy="1728000"/>
          </a:xfrm>
          <a:prstGeom prst="straightConnector1">
            <a:avLst/>
          </a:prstGeom>
          <a:noFill/>
          <a:ln cap="flat" cmpd="sng" w="38100">
            <a:solidFill>
              <a:srgbClr val="FF0000"/>
            </a:solidFill>
            <a:prstDash val="solid"/>
            <a:round/>
            <a:headEnd len="med" w="med" type="none"/>
            <a:tailEnd len="med" w="med" type="triangle"/>
          </a:ln>
        </p:spPr>
      </p:cxnSp>
      <p:sp>
        <p:nvSpPr>
          <p:cNvPr id="289" name="Google Shape;289;g206fe92cade_0_9"/>
          <p:cNvSpPr txBox="1"/>
          <p:nvPr/>
        </p:nvSpPr>
        <p:spPr>
          <a:xfrm>
            <a:off x="2022138" y="4992475"/>
            <a:ext cx="5099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0x18 = MCP9808 Temperature</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g20c7b1b134b_2_4"/>
          <p:cNvPicPr preferRelativeResize="0"/>
          <p:nvPr/>
        </p:nvPicPr>
        <p:blipFill rotWithShape="1">
          <a:blip r:embed="rId3">
            <a:alphaModFix/>
          </a:blip>
          <a:srcRect b="11824" l="25153" r="15411" t="0"/>
          <a:stretch/>
        </p:blipFill>
        <p:spPr>
          <a:xfrm>
            <a:off x="5255275" y="1333850"/>
            <a:ext cx="3888724" cy="3966250"/>
          </a:xfrm>
          <a:prstGeom prst="rect">
            <a:avLst/>
          </a:prstGeom>
          <a:noFill/>
          <a:ln>
            <a:noFill/>
          </a:ln>
        </p:spPr>
      </p:pic>
      <p:sp>
        <p:nvSpPr>
          <p:cNvPr id="295" name="Google Shape;295;g20c7b1b134b_2_4"/>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Orientation Tests and 3-D Sweep</a:t>
            </a:r>
            <a:endParaRPr/>
          </a:p>
        </p:txBody>
      </p:sp>
      <p:pic>
        <p:nvPicPr>
          <p:cNvPr id="296" name="Google Shape;296;g20c7b1b134b_2_4"/>
          <p:cNvPicPr preferRelativeResize="0"/>
          <p:nvPr/>
        </p:nvPicPr>
        <p:blipFill rotWithShape="1">
          <a:blip r:embed="rId4">
            <a:alphaModFix/>
          </a:blip>
          <a:srcRect b="0" l="52611" r="0" t="32028"/>
          <a:stretch/>
        </p:blipFill>
        <p:spPr>
          <a:xfrm>
            <a:off x="77075" y="1938975"/>
            <a:ext cx="5002475" cy="1082850"/>
          </a:xfrm>
          <a:prstGeom prst="rect">
            <a:avLst/>
          </a:prstGeom>
          <a:noFill/>
          <a:ln>
            <a:noFill/>
          </a:ln>
        </p:spPr>
      </p:pic>
      <p:pic>
        <p:nvPicPr>
          <p:cNvPr id="297" name="Google Shape;297;g20c7b1b134b_2_4"/>
          <p:cNvPicPr preferRelativeResize="0"/>
          <p:nvPr/>
        </p:nvPicPr>
        <p:blipFill rotWithShape="1">
          <a:blip r:embed="rId5">
            <a:alphaModFix/>
          </a:blip>
          <a:srcRect b="32266" l="36623" r="21218" t="25800"/>
          <a:stretch/>
        </p:blipFill>
        <p:spPr>
          <a:xfrm>
            <a:off x="77075" y="3675863"/>
            <a:ext cx="2003876" cy="1494900"/>
          </a:xfrm>
          <a:prstGeom prst="rect">
            <a:avLst/>
          </a:prstGeom>
          <a:noFill/>
          <a:ln>
            <a:noFill/>
          </a:ln>
        </p:spPr>
      </p:pic>
      <p:pic>
        <p:nvPicPr>
          <p:cNvPr id="298" name="Google Shape;298;g20c7b1b134b_2_4"/>
          <p:cNvPicPr preferRelativeResize="0"/>
          <p:nvPr/>
        </p:nvPicPr>
        <p:blipFill rotWithShape="1">
          <a:blip r:embed="rId6">
            <a:alphaModFix/>
          </a:blip>
          <a:srcRect b="30241" l="39481" r="38604" t="49047"/>
          <a:stretch/>
        </p:blipFill>
        <p:spPr>
          <a:xfrm>
            <a:off x="3075675" y="3713200"/>
            <a:ext cx="2003876" cy="1420251"/>
          </a:xfrm>
          <a:prstGeom prst="rect">
            <a:avLst/>
          </a:prstGeom>
          <a:noFill/>
          <a:ln>
            <a:noFill/>
          </a:ln>
        </p:spPr>
      </p:pic>
      <p:sp>
        <p:nvSpPr>
          <p:cNvPr id="299" name="Google Shape;299;g20c7b1b134b_2_4"/>
          <p:cNvSpPr txBox="1"/>
          <p:nvPr/>
        </p:nvSpPr>
        <p:spPr>
          <a:xfrm>
            <a:off x="399675" y="5480600"/>
            <a:ext cx="82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t>X</a:t>
            </a:r>
            <a:endParaRPr b="1" sz="2200"/>
          </a:p>
        </p:txBody>
      </p:sp>
      <p:sp>
        <p:nvSpPr>
          <p:cNvPr id="300" name="Google Shape;300;g20c7b1b134b_2_4"/>
          <p:cNvSpPr txBox="1"/>
          <p:nvPr/>
        </p:nvSpPr>
        <p:spPr>
          <a:xfrm>
            <a:off x="2117800" y="5480600"/>
            <a:ext cx="82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t>Y</a:t>
            </a:r>
            <a:endParaRPr b="1" sz="2200"/>
          </a:p>
        </p:txBody>
      </p:sp>
      <p:sp>
        <p:nvSpPr>
          <p:cNvPr id="301" name="Google Shape;301;g20c7b1b134b_2_4"/>
          <p:cNvSpPr txBox="1"/>
          <p:nvPr/>
        </p:nvSpPr>
        <p:spPr>
          <a:xfrm>
            <a:off x="3666913" y="5480600"/>
            <a:ext cx="82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t>Z</a:t>
            </a:r>
            <a:endParaRPr b="1" sz="2200"/>
          </a:p>
        </p:txBody>
      </p:sp>
      <p:pic>
        <p:nvPicPr>
          <p:cNvPr id="302" name="Google Shape;302;g20c7b1b134b_2_4"/>
          <p:cNvPicPr preferRelativeResize="0"/>
          <p:nvPr/>
        </p:nvPicPr>
        <p:blipFill rotWithShape="1">
          <a:blip r:embed="rId7">
            <a:alphaModFix/>
          </a:blip>
          <a:srcRect b="33881" l="45856" r="33625" t="39718"/>
          <a:stretch/>
        </p:blipFill>
        <p:spPr>
          <a:xfrm>
            <a:off x="1792620" y="3713200"/>
            <a:ext cx="1471770" cy="1420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f43882c60d_0_0"/>
          <p:cNvSpPr txBox="1"/>
          <p:nvPr>
            <p:ph type="title"/>
          </p:nvPr>
        </p:nvSpPr>
        <p:spPr>
          <a:xfrm>
            <a:off x="3815000" y="96775"/>
            <a:ext cx="5451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Accelerometer Testing</a:t>
            </a:r>
            <a:endParaRPr/>
          </a:p>
        </p:txBody>
      </p:sp>
      <p:pic>
        <p:nvPicPr>
          <p:cNvPr id="308" name="Google Shape;308;g1f43882c60d_0_0"/>
          <p:cNvPicPr preferRelativeResize="0"/>
          <p:nvPr/>
        </p:nvPicPr>
        <p:blipFill rotWithShape="1">
          <a:blip r:embed="rId3">
            <a:alphaModFix/>
          </a:blip>
          <a:srcRect b="2915" l="4520" r="7867" t="4825"/>
          <a:stretch/>
        </p:blipFill>
        <p:spPr>
          <a:xfrm>
            <a:off x="4620925" y="3769849"/>
            <a:ext cx="4265450" cy="3088151"/>
          </a:xfrm>
          <a:prstGeom prst="rect">
            <a:avLst/>
          </a:prstGeom>
          <a:noFill/>
          <a:ln>
            <a:noFill/>
          </a:ln>
        </p:spPr>
      </p:pic>
      <p:pic>
        <p:nvPicPr>
          <p:cNvPr id="309" name="Google Shape;309;g1f43882c60d_0_0"/>
          <p:cNvPicPr preferRelativeResize="0"/>
          <p:nvPr/>
        </p:nvPicPr>
        <p:blipFill rotWithShape="1">
          <a:blip r:embed="rId4">
            <a:alphaModFix/>
          </a:blip>
          <a:srcRect b="1339" l="2966" r="9773" t="5663"/>
          <a:stretch/>
        </p:blipFill>
        <p:spPr>
          <a:xfrm>
            <a:off x="4572000" y="741150"/>
            <a:ext cx="4265450" cy="3125372"/>
          </a:xfrm>
          <a:prstGeom prst="rect">
            <a:avLst/>
          </a:prstGeom>
          <a:noFill/>
          <a:ln>
            <a:noFill/>
          </a:ln>
        </p:spPr>
      </p:pic>
      <p:pic>
        <p:nvPicPr>
          <p:cNvPr id="310" name="Google Shape;310;g1f43882c60d_0_0"/>
          <p:cNvPicPr preferRelativeResize="0"/>
          <p:nvPr/>
        </p:nvPicPr>
        <p:blipFill>
          <a:blip r:embed="rId5">
            <a:alphaModFix/>
          </a:blip>
          <a:stretch>
            <a:fillRect/>
          </a:stretch>
        </p:blipFill>
        <p:spPr>
          <a:xfrm>
            <a:off x="236519" y="900463"/>
            <a:ext cx="4265449" cy="4265449"/>
          </a:xfrm>
          <a:prstGeom prst="rect">
            <a:avLst/>
          </a:prstGeom>
          <a:noFill/>
          <a:ln>
            <a:noFill/>
          </a:ln>
        </p:spPr>
      </p:pic>
      <p:sp>
        <p:nvSpPr>
          <p:cNvPr id="311" name="Google Shape;311;g1f43882c60d_0_0"/>
          <p:cNvSpPr txBox="1"/>
          <p:nvPr/>
        </p:nvSpPr>
        <p:spPr>
          <a:xfrm>
            <a:off x="305700" y="5381000"/>
            <a:ext cx="4265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US"/>
              <a:t>Vector Decomposition:</a:t>
            </a:r>
            <a:endParaRPr/>
          </a:p>
          <a:p>
            <a:pPr indent="-317500" lvl="0" marL="457200" rtl="0" algn="l">
              <a:spcBef>
                <a:spcPts val="0"/>
              </a:spcBef>
              <a:spcAft>
                <a:spcPts val="0"/>
              </a:spcAft>
              <a:buSzPts val="1400"/>
              <a:buAutoNum type="arabicPeriod"/>
            </a:pPr>
            <a:r>
              <a:rPr lang="en-US"/>
              <a:t>x gets all of </a:t>
            </a:r>
            <a:r>
              <a:rPr lang="en-US">
                <a:solidFill>
                  <a:schemeClr val="dk1"/>
                </a:solidFill>
              </a:rPr>
              <a:t>gravitational force</a:t>
            </a:r>
            <a:r>
              <a:rPr lang="en-US"/>
              <a:t> at 90 degree</a:t>
            </a:r>
            <a:endParaRPr/>
          </a:p>
          <a:p>
            <a:pPr indent="-317500" lvl="0" marL="457200" rtl="0" algn="l">
              <a:spcBef>
                <a:spcPts val="0"/>
              </a:spcBef>
              <a:spcAft>
                <a:spcPts val="0"/>
              </a:spcAft>
              <a:buSzPts val="1400"/>
              <a:buAutoNum type="arabicPeriod"/>
            </a:pPr>
            <a:r>
              <a:rPr lang="en-US"/>
              <a:t>y gets all of gravitational force at 0 degree</a:t>
            </a:r>
            <a:endParaRPr/>
          </a:p>
          <a:p>
            <a:pPr indent="-317500" lvl="0" marL="457200" rtl="0" algn="l">
              <a:spcBef>
                <a:spcPts val="0"/>
              </a:spcBef>
              <a:spcAft>
                <a:spcPts val="0"/>
              </a:spcAft>
              <a:buSzPts val="1400"/>
              <a:buAutoNum type="arabicPeriod"/>
            </a:pPr>
            <a:r>
              <a:rPr lang="en-US"/>
              <a:t>Angles in reference from Horizontal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212888041cf_1_1"/>
          <p:cNvSpPr txBox="1"/>
          <p:nvPr>
            <p:ph type="title"/>
          </p:nvPr>
        </p:nvSpPr>
        <p:spPr>
          <a:xfrm>
            <a:off x="2315050" y="837575"/>
            <a:ext cx="4099500" cy="803700"/>
          </a:xfrm>
          <a:prstGeom prst="rect">
            <a:avLst/>
          </a:prstGeom>
        </p:spPr>
        <p:txBody>
          <a:bodyPr anchorCtr="0" anchor="ctr" bIns="45700" lIns="91425" spcFirstLastPara="1" rIns="91425" wrap="square" tIns="45700">
            <a:normAutofit/>
          </a:bodyPr>
          <a:lstStyle/>
          <a:p>
            <a:pPr indent="0" lvl="0" marL="0" rtl="0" algn="ctr">
              <a:spcBef>
                <a:spcPts val="640"/>
              </a:spcBef>
              <a:spcAft>
                <a:spcPts val="0"/>
              </a:spcAft>
              <a:buClr>
                <a:schemeClr val="dk1"/>
              </a:buClr>
              <a:buSzPts val="1800"/>
              <a:buFont typeface="Arial"/>
              <a:buNone/>
            </a:pPr>
            <a:r>
              <a:rPr lang="en-US"/>
              <a:t>Problem Statement</a:t>
            </a:r>
            <a:endParaRPr sz="3600"/>
          </a:p>
        </p:txBody>
      </p:sp>
      <p:pic>
        <p:nvPicPr>
          <p:cNvPr id="63" name="Google Shape;63;g212888041cf_1_1"/>
          <p:cNvPicPr preferRelativeResize="0"/>
          <p:nvPr/>
        </p:nvPicPr>
        <p:blipFill>
          <a:blip r:embed="rId3">
            <a:alphaModFix/>
          </a:blip>
          <a:stretch>
            <a:fillRect/>
          </a:stretch>
        </p:blipFill>
        <p:spPr>
          <a:xfrm>
            <a:off x="3870200" y="1840925"/>
            <a:ext cx="5199124" cy="4423801"/>
          </a:xfrm>
          <a:prstGeom prst="rect">
            <a:avLst/>
          </a:prstGeom>
          <a:noFill/>
          <a:ln>
            <a:noFill/>
          </a:ln>
        </p:spPr>
      </p:pic>
      <p:sp>
        <p:nvSpPr>
          <p:cNvPr id="64" name="Google Shape;64;g212888041cf_1_1"/>
          <p:cNvSpPr txBox="1"/>
          <p:nvPr/>
        </p:nvSpPr>
        <p:spPr>
          <a:xfrm>
            <a:off x="0" y="1840925"/>
            <a:ext cx="3870300" cy="3586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US" sz="1700"/>
              <a:t>The world is rapidly changing energy allocation from non-renewable to renewable energy</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US" sz="1700"/>
              <a:t>Done on basis of conscious consumption </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US" sz="1700"/>
              <a:t>Lots of progress in recent years, however solar energy devices still </a:t>
            </a:r>
            <a:r>
              <a:rPr lang="en-US" sz="1700"/>
              <a:t>account</a:t>
            </a:r>
            <a:r>
              <a:rPr lang="en-US" sz="1700"/>
              <a:t> for little of the total energy</a:t>
            </a:r>
            <a:br>
              <a:rPr lang="en-US" sz="1700"/>
            </a:b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g1f4811f8bfd_0_0"/>
          <p:cNvPicPr preferRelativeResize="0"/>
          <p:nvPr/>
        </p:nvPicPr>
        <p:blipFill rotWithShape="1">
          <a:blip r:embed="rId3">
            <a:alphaModFix/>
          </a:blip>
          <a:srcRect b="2521" l="0" r="0" t="13999"/>
          <a:stretch/>
        </p:blipFill>
        <p:spPr>
          <a:xfrm>
            <a:off x="118975" y="2162900"/>
            <a:ext cx="8906025" cy="4188650"/>
          </a:xfrm>
          <a:prstGeom prst="rect">
            <a:avLst/>
          </a:prstGeom>
          <a:noFill/>
          <a:ln>
            <a:noFill/>
          </a:ln>
        </p:spPr>
      </p:pic>
      <p:sp>
        <p:nvSpPr>
          <p:cNvPr id="317" name="Google Shape;317;g1f4811f8bfd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Front End Web Application Updates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10dbbc07fd_1_26"/>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Back End Update</a:t>
            </a:r>
            <a:endParaRPr/>
          </a:p>
        </p:txBody>
      </p:sp>
      <p:pic>
        <p:nvPicPr>
          <p:cNvPr id="323" name="Google Shape;323;g210dbbc07fd_1_26"/>
          <p:cNvPicPr preferRelativeResize="0"/>
          <p:nvPr/>
        </p:nvPicPr>
        <p:blipFill>
          <a:blip r:embed="rId3">
            <a:alphaModFix/>
          </a:blip>
          <a:stretch>
            <a:fillRect/>
          </a:stretch>
        </p:blipFill>
        <p:spPr>
          <a:xfrm>
            <a:off x="152400" y="2064931"/>
            <a:ext cx="8839201" cy="1700747"/>
          </a:xfrm>
          <a:prstGeom prst="rect">
            <a:avLst/>
          </a:prstGeom>
          <a:noFill/>
          <a:ln>
            <a:noFill/>
          </a:ln>
        </p:spPr>
      </p:pic>
      <p:sp>
        <p:nvSpPr>
          <p:cNvPr id="324" name="Google Shape;324;g210dbbc07fd_1_26"/>
          <p:cNvSpPr txBox="1"/>
          <p:nvPr/>
        </p:nvSpPr>
        <p:spPr>
          <a:xfrm>
            <a:off x="304800" y="4472450"/>
            <a:ext cx="85344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US" sz="2200"/>
              <a:t>Reorganized database to reflect front-end of website changes</a:t>
            </a:r>
            <a:br>
              <a:rPr lang="en-US" sz="2200"/>
            </a:br>
            <a:endParaRPr sz="2200"/>
          </a:p>
          <a:p>
            <a:pPr indent="-368300" lvl="0" marL="457200" rtl="0" algn="l">
              <a:spcBef>
                <a:spcPts val="0"/>
              </a:spcBef>
              <a:spcAft>
                <a:spcPts val="0"/>
              </a:spcAft>
              <a:buSzPts val="2200"/>
              <a:buChar char="●"/>
            </a:pPr>
            <a:r>
              <a:rPr lang="en-US" sz="2200"/>
              <a:t>Working on Updating Lambda Script to send data with API Gateway</a:t>
            </a:r>
            <a:endParaRPr sz="2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
          <p:cNvSpPr txBox="1"/>
          <p:nvPr>
            <p:ph type="title"/>
          </p:nvPr>
        </p:nvSpPr>
        <p:spPr>
          <a:xfrm>
            <a:off x="457200" y="7443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Validation Plan</a:t>
            </a:r>
            <a:endParaRPr/>
          </a:p>
        </p:txBody>
      </p:sp>
      <p:pic>
        <p:nvPicPr>
          <p:cNvPr id="330" name="Google Shape;330;p4"/>
          <p:cNvPicPr preferRelativeResize="0"/>
          <p:nvPr/>
        </p:nvPicPr>
        <p:blipFill>
          <a:blip r:embed="rId3">
            <a:alphaModFix/>
          </a:blip>
          <a:stretch>
            <a:fillRect/>
          </a:stretch>
        </p:blipFill>
        <p:spPr>
          <a:xfrm>
            <a:off x="125625" y="1785626"/>
            <a:ext cx="8892751" cy="288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58cbf748ff_3_74"/>
          <p:cNvSpPr txBox="1"/>
          <p:nvPr>
            <p:ph type="ctrTitle"/>
          </p:nvPr>
        </p:nvSpPr>
        <p:spPr>
          <a:xfrm>
            <a:off x="3969582" y="2130425"/>
            <a:ext cx="4488600" cy="14700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lang="en-US"/>
              <a:t>Q&amp;A</a:t>
            </a:r>
            <a:endParaRPr/>
          </a:p>
        </p:txBody>
      </p:sp>
      <p:sp>
        <p:nvSpPr>
          <p:cNvPr id="336" name="Google Shape;336;g158cbf748ff_3_74"/>
          <p:cNvSpPr txBox="1"/>
          <p:nvPr>
            <p:ph idx="1" type="subTitle"/>
          </p:nvPr>
        </p:nvSpPr>
        <p:spPr>
          <a:xfrm>
            <a:off x="3124200" y="3886200"/>
            <a:ext cx="5334000" cy="1752600"/>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560"/>
              </a:spcBef>
              <a:spcAft>
                <a:spcPts val="0"/>
              </a:spcAft>
              <a:buSzPts val="2800"/>
              <a:buNone/>
            </a:pPr>
            <a:r>
              <a:rPr lang="en-US"/>
              <a:t>Thank you for listening to the Heliostat Control Tracking Presentation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ph type="title"/>
          </p:nvPr>
        </p:nvSpPr>
        <p:spPr>
          <a:xfrm>
            <a:off x="457200" y="7475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Executive Summary</a:t>
            </a:r>
            <a:endParaRPr/>
          </a:p>
        </p:txBody>
      </p:sp>
      <p:sp>
        <p:nvSpPr>
          <p:cNvPr id="70" name="Google Shape;70;p2"/>
          <p:cNvSpPr txBox="1"/>
          <p:nvPr>
            <p:ph idx="1" type="body"/>
          </p:nvPr>
        </p:nvSpPr>
        <p:spPr>
          <a:xfrm>
            <a:off x="324025" y="1411275"/>
            <a:ext cx="8229600" cy="4779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640"/>
              </a:spcBef>
              <a:spcAft>
                <a:spcPts val="0"/>
              </a:spcAft>
              <a:buSzPts val="1800"/>
              <a:buNone/>
            </a:pPr>
            <a:r>
              <a:t/>
            </a:r>
            <a:endParaRPr sz="2000"/>
          </a:p>
          <a:p>
            <a:pPr indent="457200" lvl="0" marL="0" rtl="0" algn="ctr">
              <a:lnSpc>
                <a:spcPct val="100000"/>
              </a:lnSpc>
              <a:spcBef>
                <a:spcPts val="640"/>
              </a:spcBef>
              <a:spcAft>
                <a:spcPts val="0"/>
              </a:spcAft>
              <a:buSzPts val="1800"/>
              <a:buNone/>
            </a:pPr>
            <a:r>
              <a:rPr lang="en-US" sz="2000"/>
              <a:t>Track the Sun’s movements with feedback parameters through a Fresnel Lens and focus light onto a target</a:t>
            </a:r>
            <a:endParaRPr sz="2000"/>
          </a:p>
          <a:p>
            <a:pPr indent="0" lvl="0" marL="0" rtl="0" algn="l">
              <a:lnSpc>
                <a:spcPct val="100000"/>
              </a:lnSpc>
              <a:spcBef>
                <a:spcPts val="640"/>
              </a:spcBef>
              <a:spcAft>
                <a:spcPts val="0"/>
              </a:spcAft>
              <a:buSzPts val="1800"/>
              <a:buNone/>
            </a:pPr>
            <a:r>
              <a:t/>
            </a:r>
            <a:endParaRPr sz="2000"/>
          </a:p>
          <a:p>
            <a:pPr indent="0" lvl="0" marL="457200" rtl="0" algn="l">
              <a:lnSpc>
                <a:spcPct val="100000"/>
              </a:lnSpc>
              <a:spcBef>
                <a:spcPts val="640"/>
              </a:spcBef>
              <a:spcAft>
                <a:spcPts val="0"/>
              </a:spcAft>
              <a:buSzPts val="1800"/>
              <a:buNone/>
            </a:pPr>
            <a:r>
              <a:t/>
            </a:r>
            <a:endParaRPr sz="2000"/>
          </a:p>
          <a:p>
            <a:pPr indent="0" lvl="0" marL="0" rtl="0" algn="l">
              <a:lnSpc>
                <a:spcPct val="100000"/>
              </a:lnSpc>
              <a:spcBef>
                <a:spcPts val="640"/>
              </a:spcBef>
              <a:spcAft>
                <a:spcPts val="0"/>
              </a:spcAft>
              <a:buSzPts val="1800"/>
              <a:buNone/>
            </a:pPr>
            <a:r>
              <a:t/>
            </a:r>
            <a:endParaRPr sz="2800"/>
          </a:p>
        </p:txBody>
      </p:sp>
      <p:pic>
        <p:nvPicPr>
          <p:cNvPr id="71" name="Google Shape;71;p2"/>
          <p:cNvPicPr preferRelativeResize="0"/>
          <p:nvPr/>
        </p:nvPicPr>
        <p:blipFill rotWithShape="1">
          <a:blip r:embed="rId3">
            <a:alphaModFix/>
          </a:blip>
          <a:srcRect b="0" l="0" r="0" t="0"/>
          <a:stretch/>
        </p:blipFill>
        <p:spPr>
          <a:xfrm>
            <a:off x="399600" y="2741725"/>
            <a:ext cx="8344799" cy="3100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g15790dcdbfa_0_0"/>
          <p:cNvPicPr preferRelativeResize="0"/>
          <p:nvPr/>
        </p:nvPicPr>
        <p:blipFill rotWithShape="1">
          <a:blip r:embed="rId3">
            <a:alphaModFix/>
          </a:blip>
          <a:srcRect b="5494" l="5519" r="5749" t="5866"/>
          <a:stretch/>
        </p:blipFill>
        <p:spPr>
          <a:xfrm>
            <a:off x="382550" y="890375"/>
            <a:ext cx="8382927" cy="5879525"/>
          </a:xfrm>
          <a:prstGeom prst="rect">
            <a:avLst/>
          </a:prstGeom>
          <a:noFill/>
          <a:ln>
            <a:noFill/>
          </a:ln>
        </p:spPr>
      </p:pic>
      <p:sp>
        <p:nvSpPr>
          <p:cNvPr id="77" name="Google Shape;77;g15790dcdbfa_0_0"/>
          <p:cNvSpPr txBox="1"/>
          <p:nvPr>
            <p:ph type="title"/>
          </p:nvPr>
        </p:nvSpPr>
        <p:spPr>
          <a:xfrm>
            <a:off x="4437525" y="0"/>
            <a:ext cx="47064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System Overview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g1f187b59322_0_4"/>
          <p:cNvPicPr preferRelativeResize="0"/>
          <p:nvPr/>
        </p:nvPicPr>
        <p:blipFill rotWithShape="1">
          <a:blip r:embed="rId3">
            <a:alphaModFix/>
          </a:blip>
          <a:srcRect b="5494" l="5519" r="5749" t="5866"/>
          <a:stretch/>
        </p:blipFill>
        <p:spPr>
          <a:xfrm>
            <a:off x="382550" y="890375"/>
            <a:ext cx="8382927" cy="5879525"/>
          </a:xfrm>
          <a:prstGeom prst="rect">
            <a:avLst/>
          </a:prstGeom>
          <a:noFill/>
          <a:ln>
            <a:noFill/>
          </a:ln>
        </p:spPr>
      </p:pic>
      <p:sp>
        <p:nvSpPr>
          <p:cNvPr id="83" name="Google Shape;83;g1f187b59322_0_4"/>
          <p:cNvSpPr txBox="1"/>
          <p:nvPr>
            <p:ph type="title"/>
          </p:nvPr>
        </p:nvSpPr>
        <p:spPr>
          <a:xfrm>
            <a:off x="4437525" y="0"/>
            <a:ext cx="47064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System Owners</a:t>
            </a:r>
            <a:endParaRPr/>
          </a:p>
        </p:txBody>
      </p:sp>
      <p:sp>
        <p:nvSpPr>
          <p:cNvPr id="84" name="Google Shape;84;g1f187b59322_0_4"/>
          <p:cNvSpPr/>
          <p:nvPr/>
        </p:nvSpPr>
        <p:spPr>
          <a:xfrm>
            <a:off x="1501600" y="3908675"/>
            <a:ext cx="6411000" cy="28083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1f187b59322_0_4"/>
          <p:cNvSpPr/>
          <p:nvPr/>
        </p:nvSpPr>
        <p:spPr>
          <a:xfrm>
            <a:off x="2333450" y="1375975"/>
            <a:ext cx="1363200" cy="2453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1f187b59322_0_4"/>
          <p:cNvSpPr/>
          <p:nvPr/>
        </p:nvSpPr>
        <p:spPr>
          <a:xfrm>
            <a:off x="3733850" y="2126275"/>
            <a:ext cx="2300100" cy="166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1f187b59322_0_4"/>
          <p:cNvSpPr/>
          <p:nvPr/>
        </p:nvSpPr>
        <p:spPr>
          <a:xfrm>
            <a:off x="7154350" y="1277500"/>
            <a:ext cx="1131600" cy="288600"/>
          </a:xfrm>
          <a:prstGeom prst="rect">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Jordan</a:t>
            </a:r>
            <a:endParaRPr b="0" i="0" sz="1400" u="none" cap="none" strike="noStrike">
              <a:solidFill>
                <a:srgbClr val="000000"/>
              </a:solidFill>
              <a:latin typeface="Arial"/>
              <a:ea typeface="Arial"/>
              <a:cs typeface="Arial"/>
              <a:sym typeface="Arial"/>
            </a:endParaRPr>
          </a:p>
        </p:txBody>
      </p:sp>
      <p:sp>
        <p:nvSpPr>
          <p:cNvPr id="88" name="Google Shape;88;g1f187b59322_0_4"/>
          <p:cNvSpPr/>
          <p:nvPr/>
        </p:nvSpPr>
        <p:spPr>
          <a:xfrm>
            <a:off x="7154350" y="1676025"/>
            <a:ext cx="1131600" cy="2886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Sam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1fed41b806d_0_5"/>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Project Timeline</a:t>
            </a:r>
            <a:endParaRPr/>
          </a:p>
        </p:txBody>
      </p:sp>
      <p:grpSp>
        <p:nvGrpSpPr>
          <p:cNvPr id="94" name="Google Shape;94;g1fed41b806d_0_5"/>
          <p:cNvGrpSpPr/>
          <p:nvPr/>
        </p:nvGrpSpPr>
        <p:grpSpPr>
          <a:xfrm>
            <a:off x="795920" y="1852900"/>
            <a:ext cx="1602058" cy="3891431"/>
            <a:chOff x="796138" y="1573999"/>
            <a:chExt cx="1606073" cy="2315226"/>
          </a:xfrm>
        </p:grpSpPr>
        <p:grpSp>
          <p:nvGrpSpPr>
            <p:cNvPr id="95" name="Google Shape;95;g1fed41b806d_0_5"/>
            <p:cNvGrpSpPr/>
            <p:nvPr/>
          </p:nvGrpSpPr>
          <p:grpSpPr>
            <a:xfrm>
              <a:off x="796138" y="1695421"/>
              <a:ext cx="1606073" cy="908429"/>
              <a:chOff x="796138" y="1695421"/>
              <a:chExt cx="1606073" cy="908429"/>
            </a:xfrm>
          </p:grpSpPr>
          <p:cxnSp>
            <p:nvCxnSpPr>
              <p:cNvPr id="96" name="Google Shape;96;g1fed41b806d_0_5"/>
              <p:cNvCxnSpPr/>
              <p:nvPr/>
            </p:nvCxnSpPr>
            <p:spPr>
              <a:xfrm>
                <a:off x="1664415" y="1695421"/>
                <a:ext cx="718500" cy="741900"/>
              </a:xfrm>
              <a:prstGeom prst="straightConnector1">
                <a:avLst/>
              </a:prstGeom>
              <a:noFill/>
              <a:ln cap="flat" cmpd="sng" w="9525">
                <a:solidFill>
                  <a:srgbClr val="B02C20"/>
                </a:solidFill>
                <a:prstDash val="solid"/>
                <a:round/>
                <a:headEnd len="sm" w="sm" type="none"/>
                <a:tailEnd len="sm" w="sm" type="none"/>
              </a:ln>
            </p:spPr>
          </p:cxnSp>
          <p:sp>
            <p:nvSpPr>
              <p:cNvPr id="97" name="Google Shape;97;g1fed41b806d_0_5"/>
              <p:cNvSpPr/>
              <p:nvPr/>
            </p:nvSpPr>
            <p:spPr>
              <a:xfrm flipH="1">
                <a:off x="796138" y="2306625"/>
                <a:ext cx="1605900" cy="143400"/>
              </a:xfrm>
              <a:prstGeom prst="parallelogram">
                <a:avLst>
                  <a:gd fmla="val 96952" name="adj"/>
                </a:avLst>
              </a:prstGeom>
              <a:solidFill>
                <a:srgbClr val="B02C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8" name="Google Shape;98;g1fed41b806d_0_5"/>
              <p:cNvSpPr/>
              <p:nvPr/>
            </p:nvSpPr>
            <p:spPr>
              <a:xfrm>
                <a:off x="796311" y="2460450"/>
                <a:ext cx="1605900" cy="143400"/>
              </a:xfrm>
              <a:prstGeom prst="parallelogram">
                <a:avLst>
                  <a:gd fmla="val 96952" name="adj"/>
                </a:avLst>
              </a:prstGeom>
              <a:solidFill>
                <a:srgbClr val="8020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g1fed41b806d_0_5"/>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US" sz="1000" u="none" cap="none" strike="noStrike">
                  <a:solidFill>
                    <a:srgbClr val="A72A1E"/>
                  </a:solidFill>
                  <a:latin typeface="Roboto"/>
                  <a:ea typeface="Roboto"/>
                  <a:cs typeface="Roboto"/>
                  <a:sym typeface="Roboto"/>
                </a:rPr>
                <a:t>403 Recovery</a:t>
              </a:r>
              <a:endParaRPr b="1" i="0" sz="1000" u="none" cap="none" strike="noStrike">
                <a:solidFill>
                  <a:srgbClr val="A72A1E"/>
                </a:solidFill>
                <a:latin typeface="Roboto"/>
                <a:ea typeface="Roboto"/>
                <a:cs typeface="Roboto"/>
                <a:sym typeface="Roboto"/>
              </a:endParaRPr>
            </a:p>
          </p:txBody>
        </p:sp>
        <p:sp>
          <p:nvSpPr>
            <p:cNvPr id="100" name="Google Shape;100;g1fed41b806d_0_5"/>
            <p:cNvSpPr txBox="1"/>
            <p:nvPr/>
          </p:nvSpPr>
          <p:spPr>
            <a:xfrm>
              <a:off x="918274"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800" u="none" cap="none" strike="noStrike">
                  <a:solidFill>
                    <a:srgbClr val="A72A1E"/>
                  </a:solidFill>
                  <a:latin typeface="Roboto"/>
                  <a:ea typeface="Roboto"/>
                  <a:cs typeface="Roboto"/>
                  <a:sym typeface="Roboto"/>
                </a:rPr>
                <a:t>Repartitioning Subsystems, and finalizing individual subsystems</a:t>
              </a:r>
              <a:endParaRPr b="0" i="0" sz="800" u="none" cap="none" strike="noStrike">
                <a:solidFill>
                  <a:srgbClr val="A72A1E"/>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800"/>
                <a:buFont typeface="Arial"/>
                <a:buNone/>
              </a:pPr>
              <a:r>
                <a:t/>
              </a:r>
              <a:endParaRPr b="0" i="0" sz="800" u="none" cap="none" strike="noStrike">
                <a:solidFill>
                  <a:srgbClr val="A72A1E"/>
                </a:solidFill>
                <a:latin typeface="Roboto"/>
                <a:ea typeface="Roboto"/>
                <a:cs typeface="Roboto"/>
                <a:sym typeface="Roboto"/>
              </a:endParaRPr>
            </a:p>
          </p:txBody>
        </p:sp>
        <p:sp>
          <p:nvSpPr>
            <p:cNvPr id="101" name="Google Shape;101;g1fed41b806d_0_5"/>
            <p:cNvSpPr txBox="1"/>
            <p:nvPr/>
          </p:nvSpPr>
          <p:spPr>
            <a:xfrm>
              <a:off x="796143" y="1573999"/>
              <a:ext cx="9375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US" sz="800" u="none" cap="none" strike="noStrike">
                  <a:solidFill>
                    <a:srgbClr val="A72A1E"/>
                  </a:solidFill>
                  <a:latin typeface="Roboto"/>
                  <a:ea typeface="Roboto"/>
                  <a:cs typeface="Roboto"/>
                  <a:sym typeface="Roboto"/>
                </a:rPr>
                <a:t>1/27/2023</a:t>
              </a:r>
              <a:endParaRPr b="0" i="0" sz="800" u="none" cap="none" strike="noStrike">
                <a:solidFill>
                  <a:srgbClr val="A72A1E"/>
                </a:solidFill>
                <a:latin typeface="Roboto"/>
                <a:ea typeface="Roboto"/>
                <a:cs typeface="Roboto"/>
                <a:sym typeface="Roboto"/>
              </a:endParaRPr>
            </a:p>
          </p:txBody>
        </p:sp>
      </p:grpSp>
      <p:grpSp>
        <p:nvGrpSpPr>
          <p:cNvPr id="102" name="Google Shape;102;g1fed41b806d_0_5"/>
          <p:cNvGrpSpPr/>
          <p:nvPr/>
        </p:nvGrpSpPr>
        <p:grpSpPr>
          <a:xfrm>
            <a:off x="2279973" y="1852925"/>
            <a:ext cx="1602058" cy="3891381"/>
            <a:chOff x="2283710" y="1574029"/>
            <a:chExt cx="1606073" cy="2315196"/>
          </a:xfrm>
        </p:grpSpPr>
        <p:cxnSp>
          <p:nvCxnSpPr>
            <p:cNvPr id="103" name="Google Shape;103;g1fed41b806d_0_5"/>
            <p:cNvCxnSpPr/>
            <p:nvPr/>
          </p:nvCxnSpPr>
          <p:spPr>
            <a:xfrm>
              <a:off x="3151986" y="1695421"/>
              <a:ext cx="718500" cy="741900"/>
            </a:xfrm>
            <a:prstGeom prst="straightConnector1">
              <a:avLst/>
            </a:prstGeom>
            <a:noFill/>
            <a:ln cap="flat" cmpd="sng" w="9525">
              <a:solidFill>
                <a:srgbClr val="B02C20"/>
              </a:solidFill>
              <a:prstDash val="solid"/>
              <a:round/>
              <a:headEnd len="sm" w="sm" type="none"/>
              <a:tailEnd len="sm" w="sm" type="none"/>
            </a:ln>
          </p:spPr>
        </p:cxnSp>
        <p:sp>
          <p:nvSpPr>
            <p:cNvPr id="104" name="Google Shape;104;g1fed41b806d_0_5"/>
            <p:cNvSpPr/>
            <p:nvPr/>
          </p:nvSpPr>
          <p:spPr>
            <a:xfrm flipH="1">
              <a:off x="2283710" y="2306625"/>
              <a:ext cx="1605900" cy="143400"/>
            </a:xfrm>
            <a:prstGeom prst="parallelogram">
              <a:avLst>
                <a:gd fmla="val 96952" name="adj"/>
              </a:avLst>
            </a:prstGeom>
            <a:solidFill>
              <a:srgbClr val="B02C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5" name="Google Shape;105;g1fed41b806d_0_5"/>
            <p:cNvSpPr/>
            <p:nvPr/>
          </p:nvSpPr>
          <p:spPr>
            <a:xfrm>
              <a:off x="2283883" y="2460450"/>
              <a:ext cx="1605900" cy="143400"/>
            </a:xfrm>
            <a:prstGeom prst="parallelogram">
              <a:avLst>
                <a:gd fmla="val 96952" name="adj"/>
              </a:avLst>
            </a:prstGeom>
            <a:solidFill>
              <a:srgbClr val="8020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1fed41b806d_0_5"/>
            <p:cNvSpPr txBox="1"/>
            <p:nvPr/>
          </p:nvSpPr>
          <p:spPr>
            <a:xfrm>
              <a:off x="2404941" y="2695028"/>
              <a:ext cx="14655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US" sz="1000" u="none" cap="none" strike="noStrike">
                  <a:solidFill>
                    <a:srgbClr val="A72A1E"/>
                  </a:solidFill>
                  <a:latin typeface="Roboto"/>
                  <a:ea typeface="Roboto"/>
                  <a:cs typeface="Roboto"/>
                  <a:sym typeface="Roboto"/>
                </a:rPr>
                <a:t>Beginning Integration</a:t>
              </a:r>
              <a:endParaRPr b="1" i="0" sz="1000" u="none" cap="none" strike="noStrike">
                <a:solidFill>
                  <a:srgbClr val="A72A1E"/>
                </a:solidFill>
                <a:latin typeface="Roboto"/>
                <a:ea typeface="Roboto"/>
                <a:cs typeface="Roboto"/>
                <a:sym typeface="Roboto"/>
              </a:endParaRPr>
            </a:p>
          </p:txBody>
        </p:sp>
        <p:sp>
          <p:nvSpPr>
            <p:cNvPr id="107" name="Google Shape;107;g1fed41b806d_0_5"/>
            <p:cNvSpPr txBox="1"/>
            <p:nvPr/>
          </p:nvSpPr>
          <p:spPr>
            <a:xfrm>
              <a:off x="2407381"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US" sz="800" u="none" cap="none" strike="noStrike">
                  <a:solidFill>
                    <a:srgbClr val="A72A1E"/>
                  </a:solidFill>
                  <a:latin typeface="Roboto"/>
                  <a:ea typeface="Roboto"/>
                  <a:cs typeface="Roboto"/>
                  <a:sym typeface="Roboto"/>
                </a:rPr>
                <a:t>Finishing 403 recovery and testing functionality of I2C serial communication and tracking controls algorithm with motors</a:t>
              </a:r>
              <a:endParaRPr b="0" i="0" sz="800" u="none" cap="none" strike="noStrike">
                <a:solidFill>
                  <a:srgbClr val="A72A1E"/>
                </a:solidFill>
                <a:latin typeface="Roboto"/>
                <a:ea typeface="Roboto"/>
                <a:cs typeface="Roboto"/>
                <a:sym typeface="Roboto"/>
              </a:endParaRPr>
            </a:p>
          </p:txBody>
        </p:sp>
        <p:sp>
          <p:nvSpPr>
            <p:cNvPr id="108" name="Google Shape;108;g1fed41b806d_0_5"/>
            <p:cNvSpPr txBox="1"/>
            <p:nvPr/>
          </p:nvSpPr>
          <p:spPr>
            <a:xfrm>
              <a:off x="2283889" y="1574029"/>
              <a:ext cx="9150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US" sz="800" u="none" cap="none" strike="noStrike">
                  <a:solidFill>
                    <a:srgbClr val="A72A1E"/>
                  </a:solidFill>
                  <a:latin typeface="Roboto"/>
                  <a:ea typeface="Roboto"/>
                  <a:cs typeface="Roboto"/>
                  <a:sym typeface="Roboto"/>
                </a:rPr>
                <a:t>2/20/2023</a:t>
              </a:r>
              <a:endParaRPr b="0" i="0" sz="800" u="none" cap="none" strike="noStrike">
                <a:solidFill>
                  <a:srgbClr val="A72A1E"/>
                </a:solidFill>
                <a:latin typeface="Roboto"/>
                <a:ea typeface="Roboto"/>
                <a:cs typeface="Roboto"/>
                <a:sym typeface="Roboto"/>
              </a:endParaRPr>
            </a:p>
          </p:txBody>
        </p:sp>
      </p:grpSp>
      <p:grpSp>
        <p:nvGrpSpPr>
          <p:cNvPr id="109" name="Google Shape;109;g1fed41b806d_0_5"/>
          <p:cNvGrpSpPr/>
          <p:nvPr/>
        </p:nvGrpSpPr>
        <p:grpSpPr>
          <a:xfrm>
            <a:off x="3761409" y="1852925"/>
            <a:ext cx="1602058" cy="3891381"/>
            <a:chOff x="3768859" y="1574029"/>
            <a:chExt cx="1606073" cy="2315196"/>
          </a:xfrm>
        </p:grpSpPr>
        <p:cxnSp>
          <p:nvCxnSpPr>
            <p:cNvPr id="110" name="Google Shape;110;g1fed41b806d_0_5"/>
            <p:cNvCxnSpPr/>
            <p:nvPr/>
          </p:nvCxnSpPr>
          <p:spPr>
            <a:xfrm>
              <a:off x="463713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11" name="Google Shape;111;g1fed41b806d_0_5"/>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2" name="Google Shape;112;g1fed41b806d_0_5"/>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1fed41b806d_0_5"/>
            <p:cNvSpPr txBox="1"/>
            <p:nvPr/>
          </p:nvSpPr>
          <p:spPr>
            <a:xfrm>
              <a:off x="3889991" y="2785696"/>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US" sz="1000" u="none" cap="none" strike="noStrike">
                  <a:solidFill>
                    <a:srgbClr val="858585"/>
                  </a:solidFill>
                  <a:latin typeface="Roboto"/>
                  <a:ea typeface="Roboto"/>
                  <a:cs typeface="Roboto"/>
                  <a:sym typeface="Roboto"/>
                </a:rPr>
                <a:t>Demonstration to Sponsor</a:t>
              </a:r>
              <a:endParaRPr b="1" i="0" sz="1000" u="none" cap="none" strike="noStrike">
                <a:solidFill>
                  <a:srgbClr val="858585"/>
                </a:solidFill>
                <a:latin typeface="Roboto"/>
                <a:ea typeface="Roboto"/>
                <a:cs typeface="Roboto"/>
                <a:sym typeface="Roboto"/>
              </a:endParaRPr>
            </a:p>
          </p:txBody>
        </p:sp>
        <p:sp>
          <p:nvSpPr>
            <p:cNvPr id="114" name="Google Shape;114;g1fed41b806d_0_5"/>
            <p:cNvSpPr txBox="1"/>
            <p:nvPr/>
          </p:nvSpPr>
          <p:spPr>
            <a:xfrm>
              <a:off x="3892441"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800"/>
                <a:buFont typeface="Arial"/>
                <a:buNone/>
              </a:pPr>
              <a:r>
                <a:rPr b="0" i="0" lang="en-US" sz="800" u="none" cap="none" strike="noStrike">
                  <a:solidFill>
                    <a:srgbClr val="858585"/>
                  </a:solidFill>
                  <a:latin typeface="Roboto"/>
                  <a:ea typeface="Roboto"/>
                  <a:cs typeface="Roboto"/>
                  <a:sym typeface="Roboto"/>
                </a:rPr>
                <a:t>Demonstrate microprocessor-based control of rotation and tilt motion to a specific direction of the calculated sun's position, with magnetometer measurement of azimuth and elevation with an accelerometer measurement. </a:t>
              </a:r>
              <a:endParaRPr b="0" baseline="30000" i="0" sz="800" u="none" cap="none" strike="noStrike">
                <a:solidFill>
                  <a:srgbClr val="858585"/>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800"/>
                <a:buFont typeface="Arial"/>
                <a:buNone/>
              </a:pPr>
              <a:r>
                <a:t/>
              </a:r>
              <a:endParaRPr b="0" i="0" sz="800" u="none" cap="none" strike="noStrike">
                <a:solidFill>
                  <a:srgbClr val="858585"/>
                </a:solidFill>
                <a:latin typeface="Roboto"/>
                <a:ea typeface="Roboto"/>
                <a:cs typeface="Roboto"/>
                <a:sym typeface="Roboto"/>
              </a:endParaRPr>
            </a:p>
          </p:txBody>
        </p:sp>
        <p:sp>
          <p:nvSpPr>
            <p:cNvPr id="115" name="Google Shape;115;g1fed41b806d_0_5"/>
            <p:cNvSpPr txBox="1"/>
            <p:nvPr/>
          </p:nvSpPr>
          <p:spPr>
            <a:xfrm>
              <a:off x="3840027" y="1574029"/>
              <a:ext cx="958500" cy="24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800"/>
                <a:buFont typeface="Arial"/>
                <a:buNone/>
              </a:pPr>
              <a:r>
                <a:rPr b="0" i="0" lang="en-US" sz="800" u="none" cap="none" strike="noStrike">
                  <a:solidFill>
                    <a:srgbClr val="A72A1E"/>
                  </a:solidFill>
                  <a:latin typeface="Roboto"/>
                  <a:ea typeface="Roboto"/>
                  <a:cs typeface="Roboto"/>
                  <a:sym typeface="Roboto"/>
                </a:rPr>
                <a:t>3/10/2023</a:t>
              </a:r>
              <a:endParaRPr b="0" i="0" sz="800" u="none" cap="none" strike="noStrike">
                <a:solidFill>
                  <a:srgbClr val="858585"/>
                </a:solidFill>
                <a:latin typeface="Roboto"/>
                <a:ea typeface="Roboto"/>
                <a:cs typeface="Roboto"/>
                <a:sym typeface="Roboto"/>
              </a:endParaRPr>
            </a:p>
          </p:txBody>
        </p:sp>
      </p:grpSp>
      <p:grpSp>
        <p:nvGrpSpPr>
          <p:cNvPr id="116" name="Google Shape;116;g1fed41b806d_0_5"/>
          <p:cNvGrpSpPr/>
          <p:nvPr/>
        </p:nvGrpSpPr>
        <p:grpSpPr>
          <a:xfrm>
            <a:off x="5245471" y="1852925"/>
            <a:ext cx="1602057" cy="3891381"/>
            <a:chOff x="5256641" y="1574029"/>
            <a:chExt cx="1606072" cy="2315196"/>
          </a:xfrm>
        </p:grpSpPr>
        <p:cxnSp>
          <p:nvCxnSpPr>
            <p:cNvPr id="117" name="Google Shape;117;g1fed41b806d_0_5"/>
            <p:cNvCxnSpPr/>
            <p:nvPr/>
          </p:nvCxnSpPr>
          <p:spPr>
            <a:xfrm>
              <a:off x="6124917"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18" name="Google Shape;118;g1fed41b806d_0_5"/>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9" name="Google Shape;119;g1fed41b806d_0_5"/>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1fed41b806d_0_5"/>
            <p:cNvSpPr txBox="1"/>
            <p:nvPr/>
          </p:nvSpPr>
          <p:spPr>
            <a:xfrm>
              <a:off x="5377778" y="2785696"/>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US" sz="1000" u="none" cap="none" strike="noStrike">
                  <a:solidFill>
                    <a:srgbClr val="858585"/>
                  </a:solidFill>
                  <a:latin typeface="Roboto"/>
                  <a:ea typeface="Roboto"/>
                  <a:cs typeface="Roboto"/>
                  <a:sym typeface="Roboto"/>
                </a:rPr>
                <a:t>Subsystem integration </a:t>
              </a:r>
              <a:endParaRPr b="1" i="0" sz="1000" u="none" cap="none" strike="noStrike">
                <a:solidFill>
                  <a:srgbClr val="858585"/>
                </a:solidFill>
                <a:latin typeface="Roboto"/>
                <a:ea typeface="Roboto"/>
                <a:cs typeface="Roboto"/>
                <a:sym typeface="Roboto"/>
              </a:endParaRPr>
            </a:p>
          </p:txBody>
        </p:sp>
        <p:sp>
          <p:nvSpPr>
            <p:cNvPr id="121" name="Google Shape;121;g1fed41b806d_0_5"/>
            <p:cNvSpPr txBox="1"/>
            <p:nvPr/>
          </p:nvSpPr>
          <p:spPr>
            <a:xfrm>
              <a:off x="5380229"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US" sz="800" u="none" cap="none" strike="noStrike">
                  <a:solidFill>
                    <a:srgbClr val="858585"/>
                  </a:solidFill>
                  <a:latin typeface="Roboto"/>
                  <a:ea typeface="Roboto"/>
                  <a:cs typeface="Roboto"/>
                  <a:sym typeface="Roboto"/>
                </a:rPr>
                <a:t>Continue to refine automatic tracking algorithm if needed as well as further debugging to prepare for the final demo.</a:t>
              </a:r>
              <a:endParaRPr b="0" baseline="30000" i="0" sz="800" u="none" cap="none" strike="noStrike">
                <a:solidFill>
                  <a:srgbClr val="858585"/>
                </a:solidFill>
                <a:latin typeface="Roboto"/>
                <a:ea typeface="Roboto"/>
                <a:cs typeface="Roboto"/>
                <a:sym typeface="Roboto"/>
              </a:endParaRPr>
            </a:p>
          </p:txBody>
        </p:sp>
        <p:sp>
          <p:nvSpPr>
            <p:cNvPr id="122" name="Google Shape;122;g1fed41b806d_0_5"/>
            <p:cNvSpPr txBox="1"/>
            <p:nvPr/>
          </p:nvSpPr>
          <p:spPr>
            <a:xfrm>
              <a:off x="5256814" y="1574029"/>
              <a:ext cx="915000" cy="24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800"/>
                <a:buFont typeface="Arial"/>
                <a:buNone/>
              </a:pPr>
              <a:r>
                <a:rPr b="0" i="0" lang="en-US" sz="800" u="none" cap="none" strike="noStrike">
                  <a:solidFill>
                    <a:srgbClr val="A72A1E"/>
                  </a:solidFill>
                  <a:latin typeface="Roboto"/>
                  <a:ea typeface="Roboto"/>
                  <a:cs typeface="Roboto"/>
                  <a:sym typeface="Roboto"/>
                </a:rPr>
                <a:t>4/1/2023</a:t>
              </a:r>
              <a:endParaRPr b="0" i="0" sz="800" u="none" cap="none" strike="noStrike">
                <a:solidFill>
                  <a:srgbClr val="858585"/>
                </a:solidFill>
                <a:latin typeface="Roboto"/>
                <a:ea typeface="Roboto"/>
                <a:cs typeface="Roboto"/>
                <a:sym typeface="Roboto"/>
              </a:endParaRPr>
            </a:p>
          </p:txBody>
        </p:sp>
      </p:grpSp>
      <p:grpSp>
        <p:nvGrpSpPr>
          <p:cNvPr id="123" name="Google Shape;123;g1fed41b806d_0_5"/>
          <p:cNvGrpSpPr/>
          <p:nvPr/>
        </p:nvGrpSpPr>
        <p:grpSpPr>
          <a:xfrm>
            <a:off x="6726906" y="1852925"/>
            <a:ext cx="1602058" cy="3891381"/>
            <a:chOff x="6741789" y="1574029"/>
            <a:chExt cx="1606073" cy="2315196"/>
          </a:xfrm>
        </p:grpSpPr>
        <p:cxnSp>
          <p:nvCxnSpPr>
            <p:cNvPr id="124" name="Google Shape;124;g1fed41b806d_0_5"/>
            <p:cNvCxnSpPr/>
            <p:nvPr/>
          </p:nvCxnSpPr>
          <p:spPr>
            <a:xfrm>
              <a:off x="7610066"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25" name="Google Shape;125;g1fed41b806d_0_5"/>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26" name="Google Shape;126;g1fed41b806d_0_5"/>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1fed41b806d_0_5"/>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US" sz="1000" u="none" cap="none" strike="noStrike">
                  <a:solidFill>
                    <a:srgbClr val="858585"/>
                  </a:solidFill>
                  <a:latin typeface="Roboto"/>
                  <a:ea typeface="Roboto"/>
                  <a:cs typeface="Roboto"/>
                  <a:sym typeface="Roboto"/>
                </a:rPr>
                <a:t>Final Validation</a:t>
              </a:r>
              <a:endParaRPr b="1" i="0" sz="1000" u="none" cap="none" strike="noStrike">
                <a:solidFill>
                  <a:srgbClr val="858585"/>
                </a:solidFill>
                <a:latin typeface="Roboto"/>
                <a:ea typeface="Roboto"/>
                <a:cs typeface="Roboto"/>
                <a:sym typeface="Roboto"/>
              </a:endParaRPr>
            </a:p>
          </p:txBody>
        </p:sp>
        <p:sp>
          <p:nvSpPr>
            <p:cNvPr id="128" name="Google Shape;128;g1fed41b806d_0_5"/>
            <p:cNvSpPr txBox="1"/>
            <p:nvPr/>
          </p:nvSpPr>
          <p:spPr>
            <a:xfrm>
              <a:off x="6868139"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US" sz="800" u="none" cap="none" strike="noStrike">
                  <a:solidFill>
                    <a:srgbClr val="858585"/>
                  </a:solidFill>
                  <a:latin typeface="Roboto"/>
                  <a:ea typeface="Roboto"/>
                  <a:cs typeface="Roboto"/>
                  <a:sym typeface="Roboto"/>
                </a:rPr>
                <a:t>Full testing and evaluation of performance capability, evaluation of tracking accuracy, full documentation of hardware design, software programming and data pathway for transition to future researcher(s)</a:t>
              </a:r>
              <a:endParaRPr b="0" i="0" sz="800" u="none" cap="none" strike="noStrike">
                <a:solidFill>
                  <a:srgbClr val="858585"/>
                </a:solidFill>
                <a:latin typeface="Roboto"/>
                <a:ea typeface="Roboto"/>
                <a:cs typeface="Roboto"/>
                <a:sym typeface="Roboto"/>
              </a:endParaRPr>
            </a:p>
          </p:txBody>
        </p:sp>
        <p:sp>
          <p:nvSpPr>
            <p:cNvPr id="129" name="Google Shape;129;g1fed41b806d_0_5"/>
            <p:cNvSpPr txBox="1"/>
            <p:nvPr/>
          </p:nvSpPr>
          <p:spPr>
            <a:xfrm>
              <a:off x="6741956" y="1574029"/>
              <a:ext cx="917700" cy="24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800"/>
                <a:buFont typeface="Arial"/>
                <a:buNone/>
              </a:pPr>
              <a:r>
                <a:rPr b="0" i="0" lang="en-US" sz="800" u="none" cap="none" strike="noStrike">
                  <a:solidFill>
                    <a:srgbClr val="A72A1E"/>
                  </a:solidFill>
                  <a:latin typeface="Roboto"/>
                  <a:ea typeface="Roboto"/>
                  <a:cs typeface="Roboto"/>
                  <a:sym typeface="Roboto"/>
                </a:rPr>
                <a:t>5/2/2023</a:t>
              </a:r>
              <a:endParaRPr b="0" i="0" sz="800" u="none" cap="none" strike="noStrike">
                <a:solidFill>
                  <a:srgbClr val="858585"/>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g17671cbad1d_0_32"/>
          <p:cNvGrpSpPr/>
          <p:nvPr/>
        </p:nvGrpSpPr>
        <p:grpSpPr>
          <a:xfrm>
            <a:off x="5974477" y="1176917"/>
            <a:ext cx="2670821" cy="5021310"/>
            <a:chOff x="1118224" y="283725"/>
            <a:chExt cx="2090826" cy="4076400"/>
          </a:xfrm>
        </p:grpSpPr>
        <p:sp>
          <p:nvSpPr>
            <p:cNvPr id="135" name="Google Shape;135;g17671cbad1d_0_32"/>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17671cbad1d_0_32"/>
            <p:cNvSpPr/>
            <p:nvPr/>
          </p:nvSpPr>
          <p:spPr>
            <a:xfrm>
              <a:off x="1118224" y="341749"/>
              <a:ext cx="2048100" cy="2490600"/>
            </a:xfrm>
            <a:prstGeom prst="rect">
              <a:avLst/>
            </a:prstGeom>
            <a:solidFill>
              <a:srgbClr val="FFFFFF"/>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17671cbad1d_0_32"/>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Data Visualization</a:t>
              </a:r>
              <a:endParaRPr b="0" i="0" sz="1200" u="none" cap="none" strike="noStrike">
                <a:solidFill>
                  <a:schemeClr val="dk1"/>
                </a:solidFill>
                <a:latin typeface="Roboto Medium"/>
                <a:ea typeface="Roboto Medium"/>
                <a:cs typeface="Roboto Medium"/>
                <a:sym typeface="Roboto Medium"/>
              </a:endParaRPr>
            </a:p>
          </p:txBody>
        </p:sp>
        <p:sp>
          <p:nvSpPr>
            <p:cNvPr id="138" name="Google Shape;138;g17671cbad1d_0_32"/>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139" name="Google Shape;139;g17671cbad1d_0_32"/>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Roboto"/>
                  <a:ea typeface="Roboto"/>
                  <a:cs typeface="Roboto"/>
                  <a:sym typeface="Roboto"/>
                </a:rPr>
                <a:t>Sam</a:t>
              </a:r>
              <a:endParaRPr b="0" i="0" sz="4000" u="none" cap="none" strike="noStrike">
                <a:solidFill>
                  <a:schemeClr val="dk1"/>
                </a:solidFill>
                <a:latin typeface="Roboto Thin"/>
                <a:ea typeface="Roboto Thin"/>
                <a:cs typeface="Roboto Thin"/>
                <a:sym typeface="Roboto Thin"/>
              </a:endParaRPr>
            </a:p>
          </p:txBody>
        </p:sp>
        <p:sp>
          <p:nvSpPr>
            <p:cNvPr id="140" name="Google Shape;140;g17671cbad1d_0_32"/>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17671cbad1d_0_32"/>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Providing real time data analytics and insights for system feedback and functionality  </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Human machine interface for interacting with the motors</a:t>
              </a:r>
              <a:endParaRPr b="0" i="0" sz="800" u="none" cap="none" strike="noStrike">
                <a:solidFill>
                  <a:srgbClr val="FFFFFF"/>
                </a:solidFill>
                <a:latin typeface="Roboto"/>
                <a:ea typeface="Roboto"/>
                <a:cs typeface="Roboto"/>
                <a:sym typeface="Roboto"/>
              </a:endParaRPr>
            </a:p>
          </p:txBody>
        </p:sp>
      </p:grpSp>
      <p:grpSp>
        <p:nvGrpSpPr>
          <p:cNvPr id="142" name="Google Shape;142;g17671cbad1d_0_32"/>
          <p:cNvGrpSpPr/>
          <p:nvPr/>
        </p:nvGrpSpPr>
        <p:grpSpPr>
          <a:xfrm>
            <a:off x="498690" y="1176917"/>
            <a:ext cx="2670821" cy="5021310"/>
            <a:chOff x="1118224" y="283725"/>
            <a:chExt cx="2090826" cy="4076400"/>
          </a:xfrm>
        </p:grpSpPr>
        <p:sp>
          <p:nvSpPr>
            <p:cNvPr id="143" name="Google Shape;143;g17671cbad1d_0_32"/>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17671cbad1d_0_32"/>
            <p:cNvSpPr/>
            <p:nvPr/>
          </p:nvSpPr>
          <p:spPr>
            <a:xfrm>
              <a:off x="1118224" y="341749"/>
              <a:ext cx="2048100" cy="2490600"/>
            </a:xfrm>
            <a:prstGeom prst="rect">
              <a:avLst/>
            </a:prstGeom>
            <a:solidFill>
              <a:srgbClr val="FFD966"/>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00"/>
                </a:highlight>
                <a:latin typeface="Arial"/>
                <a:ea typeface="Arial"/>
                <a:cs typeface="Arial"/>
                <a:sym typeface="Arial"/>
              </a:endParaRPr>
            </a:p>
          </p:txBody>
        </p:sp>
        <p:sp>
          <p:nvSpPr>
            <p:cNvPr id="145" name="Google Shape;145;g17671cbad1d_0_32"/>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Tracking Control Software  </a:t>
              </a:r>
              <a:endParaRPr b="0" i="0" sz="1200" u="none" cap="none" strike="noStrike">
                <a:solidFill>
                  <a:schemeClr val="dk1"/>
                </a:solidFill>
                <a:latin typeface="Roboto Medium"/>
                <a:ea typeface="Roboto Medium"/>
                <a:cs typeface="Roboto Medium"/>
                <a:sym typeface="Roboto Medium"/>
              </a:endParaRPr>
            </a:p>
          </p:txBody>
        </p:sp>
        <p:sp>
          <p:nvSpPr>
            <p:cNvPr id="146" name="Google Shape;146;g17671cbad1d_0_32"/>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147" name="Google Shape;147;g17671cbad1d_0_32"/>
            <p:cNvSpPr/>
            <p:nvPr/>
          </p:nvSpPr>
          <p:spPr>
            <a:xfrm>
              <a:off x="1225914" y="571996"/>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2600" u="none" cap="none" strike="noStrike">
                  <a:solidFill>
                    <a:schemeClr val="dk1"/>
                  </a:solidFill>
                  <a:latin typeface="Roboto"/>
                  <a:ea typeface="Roboto"/>
                  <a:cs typeface="Roboto"/>
                  <a:sym typeface="Roboto"/>
                </a:rPr>
                <a:t>Jordan + Sam</a:t>
              </a:r>
              <a:endParaRPr b="0" i="0" sz="2600" u="none" cap="none" strike="noStrike">
                <a:solidFill>
                  <a:schemeClr val="dk1"/>
                </a:solidFill>
                <a:latin typeface="Roboto Thin"/>
                <a:ea typeface="Roboto Thin"/>
                <a:cs typeface="Roboto Thin"/>
                <a:sym typeface="Roboto Thin"/>
              </a:endParaRPr>
            </a:p>
          </p:txBody>
        </p:sp>
        <p:sp>
          <p:nvSpPr>
            <p:cNvPr id="148" name="Google Shape;148;g17671cbad1d_0_32"/>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17671cbad1d_0_32"/>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Guides the mirror to follow the sun throughout the day</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Appropriate angles to reflect the sunlight to the data collection</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Physical array to hold the mirrors in a parabolic shape</a:t>
              </a:r>
              <a:endParaRPr b="0" i="0" sz="800" u="none" cap="none" strike="noStrike">
                <a:solidFill>
                  <a:srgbClr val="FFFFFF"/>
                </a:solidFill>
                <a:latin typeface="Roboto"/>
                <a:ea typeface="Roboto"/>
                <a:cs typeface="Roboto"/>
                <a:sym typeface="Roboto"/>
              </a:endParaRPr>
            </a:p>
          </p:txBody>
        </p:sp>
      </p:grpSp>
      <p:grpSp>
        <p:nvGrpSpPr>
          <p:cNvPr id="150" name="Google Shape;150;g17671cbad1d_0_32"/>
          <p:cNvGrpSpPr/>
          <p:nvPr/>
        </p:nvGrpSpPr>
        <p:grpSpPr>
          <a:xfrm>
            <a:off x="3236577" y="1176917"/>
            <a:ext cx="2670821" cy="5021310"/>
            <a:chOff x="1118224" y="283725"/>
            <a:chExt cx="2090826" cy="4076400"/>
          </a:xfrm>
        </p:grpSpPr>
        <p:sp>
          <p:nvSpPr>
            <p:cNvPr id="151" name="Google Shape;151;g17671cbad1d_0_32"/>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17671cbad1d_0_32"/>
            <p:cNvSpPr/>
            <p:nvPr/>
          </p:nvSpPr>
          <p:spPr>
            <a:xfrm>
              <a:off x="1118224" y="341749"/>
              <a:ext cx="2048100" cy="2490600"/>
            </a:xfrm>
            <a:prstGeom prst="rect">
              <a:avLst/>
            </a:prstGeom>
            <a:solidFill>
              <a:srgbClr val="FFFFFF"/>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7671cbad1d_0_32"/>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PCB Layout</a:t>
              </a:r>
              <a:endParaRPr b="0" i="0" sz="1200" u="none" cap="none" strike="noStrike">
                <a:solidFill>
                  <a:schemeClr val="dk1"/>
                </a:solidFill>
                <a:latin typeface="Roboto Medium"/>
                <a:ea typeface="Roboto Medium"/>
                <a:cs typeface="Roboto Medium"/>
                <a:sym typeface="Roboto Medium"/>
              </a:endParaRPr>
            </a:p>
          </p:txBody>
        </p:sp>
        <p:sp>
          <p:nvSpPr>
            <p:cNvPr id="154" name="Google Shape;154;g17671cbad1d_0_32"/>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155" name="Google Shape;155;g17671cbad1d_0_32"/>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Roboto"/>
                  <a:ea typeface="Roboto"/>
                  <a:cs typeface="Roboto"/>
                  <a:sym typeface="Roboto"/>
                </a:rPr>
                <a:t>Jordan</a:t>
              </a:r>
              <a:endParaRPr b="0" i="0" sz="4000" u="none" cap="none" strike="noStrike">
                <a:solidFill>
                  <a:schemeClr val="dk1"/>
                </a:solidFill>
                <a:latin typeface="Roboto Thin"/>
                <a:ea typeface="Roboto Thin"/>
                <a:cs typeface="Roboto Thin"/>
                <a:sym typeface="Roboto Thin"/>
              </a:endParaRPr>
            </a:p>
          </p:txBody>
        </p:sp>
        <p:sp>
          <p:nvSpPr>
            <p:cNvPr id="156" name="Google Shape;156;g17671cbad1d_0_32"/>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17671cbad1d_0_32"/>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chemeClr val="lt1"/>
                  </a:solidFill>
                  <a:latin typeface="Roboto"/>
                  <a:ea typeface="Roboto"/>
                  <a:cs typeface="Roboto"/>
                  <a:sym typeface="Roboto"/>
                </a:rPr>
                <a:t>Organizing circuit block level components and interfacing these with ESP32 WROOM Microprocessor</a:t>
              </a:r>
              <a:endParaRPr b="0" i="0" sz="800" u="none" cap="none" strike="noStrike">
                <a:solidFill>
                  <a:schemeClr val="lt1"/>
                </a:solidFill>
                <a:latin typeface="Roboto"/>
                <a:ea typeface="Roboto"/>
                <a:cs typeface="Roboto"/>
                <a:sym typeface="Roboto"/>
              </a:endParaRPr>
            </a:p>
            <a:p>
              <a:pPr indent="-279400" lvl="0" marL="457200" marR="0" rtl="0" algn="l">
                <a:lnSpc>
                  <a:spcPct val="115000"/>
                </a:lnSpc>
                <a:spcBef>
                  <a:spcPts val="0"/>
                </a:spcBef>
                <a:spcAft>
                  <a:spcPts val="0"/>
                </a:spcAft>
                <a:buClr>
                  <a:schemeClr val="lt1"/>
                </a:buClr>
                <a:buSzPts val="800"/>
                <a:buFont typeface="Roboto"/>
                <a:buChar char="●"/>
              </a:pPr>
              <a:r>
                <a:rPr b="0" i="0" lang="en-US" sz="800" u="none" cap="none" strike="noStrike">
                  <a:solidFill>
                    <a:schemeClr val="lt1"/>
                  </a:solidFill>
                  <a:latin typeface="Roboto"/>
                  <a:ea typeface="Roboto"/>
                  <a:cs typeface="Roboto"/>
                  <a:sym typeface="Roboto"/>
                </a:rPr>
                <a:t>Doing layout of components in orderly fashion</a:t>
              </a:r>
              <a:endParaRPr b="0" i="0" sz="800" u="none" cap="none" strike="noStrike">
                <a:solidFill>
                  <a:schemeClr val="lt1"/>
                </a:solidFill>
                <a:latin typeface="Roboto"/>
                <a:ea typeface="Roboto"/>
                <a:cs typeface="Roboto"/>
                <a:sym typeface="Roboto"/>
              </a:endParaRPr>
            </a:p>
          </p:txBody>
        </p:sp>
      </p:grpSp>
      <p:pic>
        <p:nvPicPr>
          <p:cNvPr id="158" name="Google Shape;158;g17671cbad1d_0_32"/>
          <p:cNvPicPr preferRelativeResize="0"/>
          <p:nvPr/>
        </p:nvPicPr>
        <p:blipFill rotWithShape="1">
          <a:blip r:embed="rId3">
            <a:alphaModFix/>
          </a:blip>
          <a:srcRect b="0" l="0" r="0" t="0"/>
          <a:stretch/>
        </p:blipFill>
        <p:spPr>
          <a:xfrm>
            <a:off x="814837" y="2868500"/>
            <a:ext cx="2038524" cy="1361726"/>
          </a:xfrm>
          <a:prstGeom prst="rect">
            <a:avLst/>
          </a:prstGeom>
          <a:noFill/>
          <a:ln>
            <a:noFill/>
          </a:ln>
        </p:spPr>
      </p:pic>
      <p:pic>
        <p:nvPicPr>
          <p:cNvPr id="159" name="Google Shape;159;g17671cbad1d_0_32"/>
          <p:cNvPicPr preferRelativeResize="0"/>
          <p:nvPr/>
        </p:nvPicPr>
        <p:blipFill rotWithShape="1">
          <a:blip r:embed="rId4">
            <a:alphaModFix/>
          </a:blip>
          <a:srcRect b="0" l="0" r="0" t="0"/>
          <a:stretch/>
        </p:blipFill>
        <p:spPr>
          <a:xfrm>
            <a:off x="3679650" y="2759732"/>
            <a:ext cx="1784676" cy="1338530"/>
          </a:xfrm>
          <a:prstGeom prst="rect">
            <a:avLst/>
          </a:prstGeom>
          <a:noFill/>
          <a:ln>
            <a:noFill/>
          </a:ln>
        </p:spPr>
      </p:pic>
      <p:pic>
        <p:nvPicPr>
          <p:cNvPr id="160" name="Google Shape;160;g17671cbad1d_0_32"/>
          <p:cNvPicPr preferRelativeResize="0"/>
          <p:nvPr/>
        </p:nvPicPr>
        <p:blipFill rotWithShape="1">
          <a:blip r:embed="rId5">
            <a:alphaModFix/>
          </a:blip>
          <a:srcRect b="0" l="0" r="0" t="0"/>
          <a:stretch/>
        </p:blipFill>
        <p:spPr>
          <a:xfrm>
            <a:off x="6595475" y="2714575"/>
            <a:ext cx="1428825" cy="142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e9cf0bdad9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Recovery for Motor Control Tracking</a:t>
            </a:r>
            <a:endParaRPr/>
          </a:p>
        </p:txBody>
      </p:sp>
      <p:sp>
        <p:nvSpPr>
          <p:cNvPr id="166" name="Google Shape;166;g1e9cf0bdad9_0_0"/>
          <p:cNvSpPr txBox="1"/>
          <p:nvPr>
            <p:ph idx="1" type="body"/>
          </p:nvPr>
        </p:nvSpPr>
        <p:spPr>
          <a:xfrm>
            <a:off x="457200" y="2049270"/>
            <a:ext cx="8229600" cy="40770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15000"/>
              </a:lnSpc>
              <a:spcBef>
                <a:spcPts val="700"/>
              </a:spcBef>
              <a:spcAft>
                <a:spcPts val="0"/>
              </a:spcAft>
              <a:buClr>
                <a:schemeClr val="dk1"/>
              </a:buClr>
              <a:buSzPct val="81818"/>
              <a:buFont typeface="Arial"/>
              <a:buNone/>
            </a:pPr>
            <a:r>
              <a:rPr lang="en-US" sz="2200"/>
              <a:t>Tracking Control: (Jordan George) </a:t>
            </a:r>
            <a:endParaRPr sz="2200"/>
          </a:p>
          <a:p>
            <a:pPr indent="-357822" lvl="0" marL="457200" rtl="0" algn="l">
              <a:lnSpc>
                <a:spcPct val="100000"/>
              </a:lnSpc>
              <a:spcBef>
                <a:spcPts val="700"/>
              </a:spcBef>
              <a:spcAft>
                <a:spcPts val="0"/>
              </a:spcAft>
              <a:buSzPct val="100000"/>
              <a:buChar char="•"/>
            </a:pPr>
            <a:r>
              <a:rPr lang="en-US" sz="2200"/>
              <a:t>Finalize tracking control algorithm to allow the motors to rotate and tilt based on the sun’s location</a:t>
            </a:r>
            <a:endParaRPr sz="2200"/>
          </a:p>
          <a:p>
            <a:pPr indent="-357822" lvl="0" marL="457200" rtl="0" algn="l">
              <a:lnSpc>
                <a:spcPct val="100000"/>
              </a:lnSpc>
              <a:spcBef>
                <a:spcPts val="700"/>
              </a:spcBef>
              <a:spcAft>
                <a:spcPts val="0"/>
              </a:spcAft>
              <a:buSzPct val="100000"/>
              <a:buChar char="•"/>
            </a:pPr>
            <a:r>
              <a:rPr lang="en-US" sz="2200"/>
              <a:t>Using ESP32 on PCB to communicate with L298n motor driver</a:t>
            </a:r>
            <a:endParaRPr sz="2200"/>
          </a:p>
          <a:p>
            <a:pPr indent="0" lvl="0" marL="0" rtl="0" algn="l">
              <a:lnSpc>
                <a:spcPct val="115000"/>
              </a:lnSpc>
              <a:spcBef>
                <a:spcPts val="700"/>
              </a:spcBef>
              <a:spcAft>
                <a:spcPts val="0"/>
              </a:spcAft>
              <a:buSzPct val="88452"/>
              <a:buNone/>
            </a:pPr>
            <a:r>
              <a:rPr lang="en-US" sz="2200"/>
              <a:t>Sensors: (Samuel Dixon)</a:t>
            </a:r>
            <a:endParaRPr sz="2200"/>
          </a:p>
          <a:p>
            <a:pPr indent="-357822" lvl="0" marL="457200" rtl="0" algn="l">
              <a:lnSpc>
                <a:spcPct val="115000"/>
              </a:lnSpc>
              <a:spcBef>
                <a:spcPts val="700"/>
              </a:spcBef>
              <a:spcAft>
                <a:spcPts val="0"/>
              </a:spcAft>
              <a:buSzPct val="100000"/>
              <a:buChar char="•"/>
            </a:pPr>
            <a:r>
              <a:rPr lang="en-US" sz="2200"/>
              <a:t>Configure I2C bus serial communication with sensors</a:t>
            </a:r>
            <a:endParaRPr sz="2200"/>
          </a:p>
          <a:p>
            <a:pPr indent="-357822" lvl="0" marL="457200" rtl="0" algn="l">
              <a:lnSpc>
                <a:spcPct val="115000"/>
              </a:lnSpc>
              <a:spcBef>
                <a:spcPts val="700"/>
              </a:spcBef>
              <a:spcAft>
                <a:spcPts val="0"/>
              </a:spcAft>
              <a:buSzPct val="100000"/>
              <a:buChar char="•"/>
            </a:pPr>
            <a:r>
              <a:rPr lang="en-US" sz="2200"/>
              <a:t>Send data to AWS RDS (MySQL Web Server) via post request</a:t>
            </a:r>
            <a:endParaRPr sz="2200"/>
          </a:p>
          <a:p>
            <a:pPr indent="0" lvl="0" marL="0" rtl="0" algn="l">
              <a:lnSpc>
                <a:spcPct val="100000"/>
              </a:lnSpc>
              <a:spcBef>
                <a:spcPts val="700"/>
              </a:spcBef>
              <a:spcAft>
                <a:spcPts val="0"/>
              </a:spcAft>
              <a:buSzPct val="88452"/>
              <a:buNone/>
            </a:pPr>
            <a:r>
              <a:t/>
            </a:r>
            <a:endParaRPr sz="2200"/>
          </a:p>
          <a:p>
            <a:pPr indent="0" lvl="0" marL="457200" rtl="0" algn="l">
              <a:lnSpc>
                <a:spcPct val="100000"/>
              </a:lnSpc>
              <a:spcBef>
                <a:spcPts val="0"/>
              </a:spcBef>
              <a:spcAft>
                <a:spcPts val="0"/>
              </a:spcAft>
              <a:buSzPct val="81818"/>
              <a:buNone/>
            </a:pPr>
            <a:r>
              <a:t/>
            </a:r>
            <a:endParaRPr sz="2200"/>
          </a:p>
          <a:p>
            <a:pPr indent="0" lvl="0" marL="0" rtl="0" algn="l">
              <a:lnSpc>
                <a:spcPct val="115000"/>
              </a:lnSpc>
              <a:spcBef>
                <a:spcPts val="700"/>
              </a:spcBef>
              <a:spcAft>
                <a:spcPts val="0"/>
              </a:spcAft>
              <a:buSzPct val="88452"/>
              <a:buNone/>
            </a:pPr>
            <a:r>
              <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g17671cbad1d_0_2"/>
          <p:cNvGrpSpPr/>
          <p:nvPr/>
        </p:nvGrpSpPr>
        <p:grpSpPr>
          <a:xfrm>
            <a:off x="5974477" y="1176917"/>
            <a:ext cx="2670821" cy="5021310"/>
            <a:chOff x="1118224" y="283725"/>
            <a:chExt cx="2090826" cy="4076400"/>
          </a:xfrm>
        </p:grpSpPr>
        <p:sp>
          <p:nvSpPr>
            <p:cNvPr id="172" name="Google Shape;172;g17671cbad1d_0_2"/>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17671cbad1d_0_2"/>
            <p:cNvSpPr/>
            <p:nvPr/>
          </p:nvSpPr>
          <p:spPr>
            <a:xfrm>
              <a:off x="1118224" y="341749"/>
              <a:ext cx="2048100" cy="2490600"/>
            </a:xfrm>
            <a:prstGeom prst="rect">
              <a:avLst/>
            </a:prstGeom>
            <a:solidFill>
              <a:srgbClr val="FFFFFF"/>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17671cbad1d_0_2"/>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Data Visualization</a:t>
              </a:r>
              <a:endParaRPr b="0" i="0" sz="1200" u="none" cap="none" strike="noStrike">
                <a:solidFill>
                  <a:schemeClr val="dk1"/>
                </a:solidFill>
                <a:latin typeface="Roboto Medium"/>
                <a:ea typeface="Roboto Medium"/>
                <a:cs typeface="Roboto Medium"/>
                <a:sym typeface="Roboto Medium"/>
              </a:endParaRPr>
            </a:p>
          </p:txBody>
        </p:sp>
        <p:sp>
          <p:nvSpPr>
            <p:cNvPr id="175" name="Google Shape;175;g17671cbad1d_0_2"/>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176" name="Google Shape;176;g17671cbad1d_0_2"/>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Roboto"/>
                  <a:ea typeface="Roboto"/>
                  <a:cs typeface="Roboto"/>
                  <a:sym typeface="Roboto"/>
                </a:rPr>
                <a:t>Sam</a:t>
              </a:r>
              <a:endParaRPr b="0" i="0" sz="4000" u="none" cap="none" strike="noStrike">
                <a:solidFill>
                  <a:schemeClr val="dk1"/>
                </a:solidFill>
                <a:latin typeface="Roboto Thin"/>
                <a:ea typeface="Roboto Thin"/>
                <a:cs typeface="Roboto Thin"/>
                <a:sym typeface="Roboto Thin"/>
              </a:endParaRPr>
            </a:p>
          </p:txBody>
        </p:sp>
        <p:sp>
          <p:nvSpPr>
            <p:cNvPr id="177" name="Google Shape;177;g17671cbad1d_0_2"/>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17671cbad1d_0_2"/>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Providing real time data analytics and insights for system feedback and functionality  </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Human machine interface for interacting with the motors</a:t>
              </a:r>
              <a:endParaRPr b="0" i="0" sz="800" u="none" cap="none" strike="noStrike">
                <a:solidFill>
                  <a:srgbClr val="FFFFFF"/>
                </a:solidFill>
                <a:latin typeface="Roboto"/>
                <a:ea typeface="Roboto"/>
                <a:cs typeface="Roboto"/>
                <a:sym typeface="Roboto"/>
              </a:endParaRPr>
            </a:p>
          </p:txBody>
        </p:sp>
      </p:grpSp>
      <p:grpSp>
        <p:nvGrpSpPr>
          <p:cNvPr id="179" name="Google Shape;179;g17671cbad1d_0_2"/>
          <p:cNvGrpSpPr/>
          <p:nvPr/>
        </p:nvGrpSpPr>
        <p:grpSpPr>
          <a:xfrm>
            <a:off x="498690" y="1176917"/>
            <a:ext cx="2670821" cy="5021310"/>
            <a:chOff x="1118224" y="283725"/>
            <a:chExt cx="2090826" cy="4076400"/>
          </a:xfrm>
        </p:grpSpPr>
        <p:sp>
          <p:nvSpPr>
            <p:cNvPr id="180" name="Google Shape;180;g17671cbad1d_0_2"/>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17671cbad1d_0_2"/>
            <p:cNvSpPr/>
            <p:nvPr/>
          </p:nvSpPr>
          <p:spPr>
            <a:xfrm>
              <a:off x="1118224" y="341749"/>
              <a:ext cx="2048100" cy="2490600"/>
            </a:xfrm>
            <a:prstGeom prst="rect">
              <a:avLst/>
            </a:prstGeom>
            <a:solidFill>
              <a:srgbClr val="FFFFFF"/>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17671cbad1d_0_2"/>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Tracking Control Software  </a:t>
              </a:r>
              <a:endParaRPr b="0" i="0" sz="1200" u="none" cap="none" strike="noStrike">
                <a:solidFill>
                  <a:schemeClr val="dk1"/>
                </a:solidFill>
                <a:latin typeface="Roboto Medium"/>
                <a:ea typeface="Roboto Medium"/>
                <a:cs typeface="Roboto Medium"/>
                <a:sym typeface="Roboto Medium"/>
              </a:endParaRPr>
            </a:p>
          </p:txBody>
        </p:sp>
        <p:sp>
          <p:nvSpPr>
            <p:cNvPr id="183" name="Google Shape;183;g17671cbad1d_0_2"/>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184" name="Google Shape;184;g17671cbad1d_0_2"/>
            <p:cNvSpPr/>
            <p:nvPr/>
          </p:nvSpPr>
          <p:spPr>
            <a:xfrm>
              <a:off x="1233918" y="571996"/>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4000"/>
                <a:buFont typeface="Arial"/>
                <a:buNone/>
              </a:pPr>
              <a:r>
                <a:rPr b="1" i="0" lang="en-US" sz="2600" u="none" cap="none" strike="noStrike">
                  <a:solidFill>
                    <a:schemeClr val="dk1"/>
                  </a:solidFill>
                  <a:latin typeface="Roboto"/>
                  <a:ea typeface="Roboto"/>
                  <a:cs typeface="Roboto"/>
                  <a:sym typeface="Roboto"/>
                </a:rPr>
                <a:t>Jordan + Sam</a:t>
              </a:r>
              <a:endParaRPr b="0" i="0" sz="2600" u="none" cap="none" strike="noStrike">
                <a:solidFill>
                  <a:schemeClr val="dk1"/>
                </a:solidFill>
                <a:latin typeface="Roboto Thin"/>
                <a:ea typeface="Roboto Thin"/>
                <a:cs typeface="Roboto Thin"/>
                <a:sym typeface="Roboto Thin"/>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185" name="Google Shape;185;g17671cbad1d_0_2"/>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17671cbad1d_0_2"/>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Guides the mirror to follow the sun throughout the day</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Appropriate angles to reflect the sunlight to the data collection</a:t>
              </a:r>
              <a:endParaRPr b="0" i="0" sz="800" u="none" cap="none" strike="noStrike">
                <a:solidFill>
                  <a:srgbClr val="FFFFFF"/>
                </a:solidFill>
                <a:latin typeface="Roboto"/>
                <a:ea typeface="Roboto"/>
                <a:cs typeface="Roboto"/>
                <a:sym typeface="Roboto"/>
              </a:endParaRPr>
            </a:p>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rgbClr val="FFFFFF"/>
                  </a:solidFill>
                  <a:latin typeface="Roboto"/>
                  <a:ea typeface="Roboto"/>
                  <a:cs typeface="Roboto"/>
                  <a:sym typeface="Roboto"/>
                </a:rPr>
                <a:t>Physical array to hold the mirrors in a parabolic shape</a:t>
              </a:r>
              <a:endParaRPr b="0" i="0" sz="800" u="none" cap="none" strike="noStrike">
                <a:solidFill>
                  <a:srgbClr val="FFFFFF"/>
                </a:solidFill>
                <a:latin typeface="Roboto"/>
                <a:ea typeface="Roboto"/>
                <a:cs typeface="Roboto"/>
                <a:sym typeface="Roboto"/>
              </a:endParaRPr>
            </a:p>
          </p:txBody>
        </p:sp>
      </p:grpSp>
      <p:grpSp>
        <p:nvGrpSpPr>
          <p:cNvPr id="187" name="Google Shape;187;g17671cbad1d_0_2"/>
          <p:cNvGrpSpPr/>
          <p:nvPr/>
        </p:nvGrpSpPr>
        <p:grpSpPr>
          <a:xfrm>
            <a:off x="3236577" y="1176917"/>
            <a:ext cx="2670821" cy="5021310"/>
            <a:chOff x="1118224" y="283725"/>
            <a:chExt cx="2090826" cy="4076400"/>
          </a:xfrm>
        </p:grpSpPr>
        <p:sp>
          <p:nvSpPr>
            <p:cNvPr id="188" name="Google Shape;188;g17671cbad1d_0_2"/>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17671cbad1d_0_2"/>
            <p:cNvSpPr/>
            <p:nvPr/>
          </p:nvSpPr>
          <p:spPr>
            <a:xfrm>
              <a:off x="1118224" y="341749"/>
              <a:ext cx="2048100" cy="2490600"/>
            </a:xfrm>
            <a:prstGeom prst="rect">
              <a:avLst/>
            </a:prstGeom>
            <a:solidFill>
              <a:srgbClr val="FFD966"/>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17671cbad1d_0_2"/>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PCB Layout</a:t>
              </a:r>
              <a:endParaRPr b="0" i="0" sz="1200" u="none" cap="none" strike="noStrike">
                <a:solidFill>
                  <a:schemeClr val="dk1"/>
                </a:solidFill>
                <a:latin typeface="Roboto Medium"/>
                <a:ea typeface="Roboto Medium"/>
                <a:cs typeface="Roboto Medium"/>
                <a:sym typeface="Roboto Medium"/>
              </a:endParaRPr>
            </a:p>
          </p:txBody>
        </p:sp>
        <p:sp>
          <p:nvSpPr>
            <p:cNvPr id="191" name="Google Shape;191;g17671cbad1d_0_2"/>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192" name="Google Shape;192;g17671cbad1d_0_2"/>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Roboto"/>
                  <a:ea typeface="Roboto"/>
                  <a:cs typeface="Roboto"/>
                  <a:sym typeface="Roboto"/>
                </a:rPr>
                <a:t>Jordan</a:t>
              </a:r>
              <a:endParaRPr b="0" i="0" sz="4000" u="none" cap="none" strike="noStrike">
                <a:solidFill>
                  <a:schemeClr val="dk1"/>
                </a:solidFill>
                <a:latin typeface="Roboto Thin"/>
                <a:ea typeface="Roboto Thin"/>
                <a:cs typeface="Roboto Thin"/>
                <a:sym typeface="Roboto Thin"/>
              </a:endParaRPr>
            </a:p>
          </p:txBody>
        </p:sp>
        <p:sp>
          <p:nvSpPr>
            <p:cNvPr id="193" name="Google Shape;193;g17671cbad1d_0_2"/>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17671cbad1d_0_2"/>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15000"/>
                </a:lnSpc>
                <a:spcBef>
                  <a:spcPts val="0"/>
                </a:spcBef>
                <a:spcAft>
                  <a:spcPts val="0"/>
                </a:spcAft>
                <a:buClr>
                  <a:srgbClr val="FFFFFF"/>
                </a:buClr>
                <a:buSzPts val="800"/>
                <a:buFont typeface="Roboto"/>
                <a:buChar char="●"/>
              </a:pPr>
              <a:r>
                <a:rPr b="0" i="0" lang="en-US" sz="800" u="none" cap="none" strike="noStrike">
                  <a:solidFill>
                    <a:schemeClr val="lt1"/>
                  </a:solidFill>
                  <a:latin typeface="Roboto"/>
                  <a:ea typeface="Roboto"/>
                  <a:cs typeface="Roboto"/>
                  <a:sym typeface="Roboto"/>
                </a:rPr>
                <a:t>Organizing circuit block level components and interfacing these with ESP32 WROOM Microprocessor</a:t>
              </a:r>
              <a:endParaRPr b="0" i="0" sz="800" u="none" cap="none" strike="noStrike">
                <a:solidFill>
                  <a:schemeClr val="lt1"/>
                </a:solidFill>
                <a:latin typeface="Roboto"/>
                <a:ea typeface="Roboto"/>
                <a:cs typeface="Roboto"/>
                <a:sym typeface="Roboto"/>
              </a:endParaRPr>
            </a:p>
            <a:p>
              <a:pPr indent="-279400" lvl="0" marL="457200" marR="0" rtl="0" algn="l">
                <a:lnSpc>
                  <a:spcPct val="115000"/>
                </a:lnSpc>
                <a:spcBef>
                  <a:spcPts val="0"/>
                </a:spcBef>
                <a:spcAft>
                  <a:spcPts val="0"/>
                </a:spcAft>
                <a:buClr>
                  <a:schemeClr val="lt1"/>
                </a:buClr>
                <a:buSzPts val="800"/>
                <a:buFont typeface="Roboto"/>
                <a:buChar char="●"/>
              </a:pPr>
              <a:r>
                <a:rPr b="0" i="0" lang="en-US" sz="800" u="none" cap="none" strike="noStrike">
                  <a:solidFill>
                    <a:schemeClr val="lt1"/>
                  </a:solidFill>
                  <a:latin typeface="Roboto"/>
                  <a:ea typeface="Roboto"/>
                  <a:cs typeface="Roboto"/>
                  <a:sym typeface="Roboto"/>
                </a:rPr>
                <a:t>Doing layout of components in orderly fashion</a:t>
              </a:r>
              <a:endParaRPr b="0" i="0" sz="800" u="none" cap="none" strike="noStrike">
                <a:solidFill>
                  <a:schemeClr val="lt1"/>
                </a:solidFill>
                <a:latin typeface="Roboto"/>
                <a:ea typeface="Roboto"/>
                <a:cs typeface="Roboto"/>
                <a:sym typeface="Roboto"/>
              </a:endParaRPr>
            </a:p>
          </p:txBody>
        </p:sp>
      </p:grpSp>
      <p:pic>
        <p:nvPicPr>
          <p:cNvPr id="195" name="Google Shape;195;g17671cbad1d_0_2"/>
          <p:cNvPicPr preferRelativeResize="0"/>
          <p:nvPr/>
        </p:nvPicPr>
        <p:blipFill rotWithShape="1">
          <a:blip r:embed="rId3">
            <a:alphaModFix/>
          </a:blip>
          <a:srcRect b="0" l="0" r="0" t="0"/>
          <a:stretch/>
        </p:blipFill>
        <p:spPr>
          <a:xfrm>
            <a:off x="814837" y="2868500"/>
            <a:ext cx="2038524" cy="1361726"/>
          </a:xfrm>
          <a:prstGeom prst="rect">
            <a:avLst/>
          </a:prstGeom>
          <a:noFill/>
          <a:ln>
            <a:noFill/>
          </a:ln>
        </p:spPr>
      </p:pic>
      <p:pic>
        <p:nvPicPr>
          <p:cNvPr id="196" name="Google Shape;196;g17671cbad1d_0_2"/>
          <p:cNvPicPr preferRelativeResize="0"/>
          <p:nvPr/>
        </p:nvPicPr>
        <p:blipFill rotWithShape="1">
          <a:blip r:embed="rId4">
            <a:alphaModFix/>
          </a:blip>
          <a:srcRect b="0" l="0" r="0" t="0"/>
          <a:stretch/>
        </p:blipFill>
        <p:spPr>
          <a:xfrm>
            <a:off x="3679650" y="2759732"/>
            <a:ext cx="1784676" cy="1338530"/>
          </a:xfrm>
          <a:prstGeom prst="rect">
            <a:avLst/>
          </a:prstGeom>
          <a:noFill/>
          <a:ln>
            <a:noFill/>
          </a:ln>
        </p:spPr>
      </p:pic>
      <p:pic>
        <p:nvPicPr>
          <p:cNvPr id="197" name="Google Shape;197;g17671cbad1d_0_2"/>
          <p:cNvPicPr preferRelativeResize="0"/>
          <p:nvPr/>
        </p:nvPicPr>
        <p:blipFill rotWithShape="1">
          <a:blip r:embed="rId5">
            <a:alphaModFix/>
          </a:blip>
          <a:srcRect b="0" l="0" r="0" t="0"/>
          <a:stretch/>
        </p:blipFill>
        <p:spPr>
          <a:xfrm>
            <a:off x="6595475" y="2759725"/>
            <a:ext cx="1428825" cy="1428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